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1"/>
  </p:notesMasterIdLst>
  <p:handoutMasterIdLst>
    <p:handoutMasterId r:id="rId12"/>
  </p:handoutMasterIdLst>
  <p:sldIdLst>
    <p:sldId id="270" r:id="rId5"/>
    <p:sldId id="271" r:id="rId6"/>
    <p:sldId id="272" r:id="rId7"/>
    <p:sldId id="273" r:id="rId8"/>
    <p:sldId id="276" r:id="rId9"/>
    <p:sldId id="27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C2"/>
    <a:srgbClr val="FFCFCD"/>
    <a:srgbClr val="383851"/>
    <a:srgbClr val="000000"/>
    <a:srgbClr val="F7A99B"/>
    <a:srgbClr val="151517"/>
    <a:srgbClr val="FFCABF"/>
    <a:srgbClr val="EE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E44FA-A1E6-4C2E-B614-4BC92B96F7A3}" v="38" dt="2021-11-24T14:37:1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64"/>
  </p:normalViewPr>
  <p:slideViewPr>
    <p:cSldViewPr snapToGrid="0">
      <p:cViewPr varScale="1">
        <p:scale>
          <a:sx n="112" d="100"/>
          <a:sy n="112" d="100"/>
        </p:scale>
        <p:origin x="94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2026-01-02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2026-01-02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4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9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66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F2FFDF-27E3-4AAD-87E9-49F4980B5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298" y="2516768"/>
            <a:ext cx="1666912" cy="10790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A99C8005-5C3C-4DDD-8F4B-38E1E72C7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679" y="4329504"/>
            <a:ext cx="1666912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D496AADE-F571-4532-AB5B-34EDA879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836" y="2452418"/>
            <a:ext cx="1177564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9C033BC-353A-4B3D-97CA-5E36EBE59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7263" y="2908028"/>
            <a:ext cx="1539738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05E9B6E5-9343-4E76-8B3E-F38C5478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175" y="4346995"/>
            <a:ext cx="2187890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34B92DA-808F-456E-91C9-8F2CE7F6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32" y="3429000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C65B9DBD-210E-4221-BE2E-DC2AE9BB4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7250" y="3438014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4" name="Platshållare för text 11">
            <a:extLst>
              <a:ext uri="{FF2B5EF4-FFF2-40B4-BE49-F238E27FC236}">
                <a16:creationId xmlns:a16="http://schemas.microsoft.com/office/drawing/2014/main" id="{48E5C0C3-D375-403C-BE5F-30A8B2D87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6850" y="3428999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26" name="Underrubrik 2">
            <a:extLst>
              <a:ext uri="{FF2B5EF4-FFF2-40B4-BE49-F238E27FC236}">
                <a16:creationId xmlns:a16="http://schemas.microsoft.com/office/drawing/2014/main" id="{983C7756-38CD-D64B-AE50-BC81D30E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6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084769" y="731542"/>
            <a:ext cx="10104120" cy="1010412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Our</a:t>
            </a:r>
            <a:r>
              <a:rPr lang="sv-SE"/>
              <a:t> </a:t>
            </a:r>
            <a:r>
              <a:rPr lang="sv-SE" err="1"/>
              <a:t>history</a:t>
            </a:r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8C01985-ADFA-8840-8B3C-DBF417158FD5}"/>
              </a:ext>
            </a:extLst>
          </p:cNvPr>
          <p:cNvGrpSpPr/>
          <p:nvPr userDrawn="1"/>
        </p:nvGrpSpPr>
        <p:grpSpPr>
          <a:xfrm>
            <a:off x="335988" y="2512211"/>
            <a:ext cx="1336706" cy="1479091"/>
            <a:chOff x="335988" y="2512211"/>
            <a:chExt cx="1336706" cy="1479091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1F757FD-A175-D641-AA2C-E09237EDE1F9}"/>
                </a:ext>
              </a:extLst>
            </p:cNvPr>
            <p:cNvGrpSpPr/>
            <p:nvPr userDrawn="1"/>
          </p:nvGrpSpPr>
          <p:grpSpPr>
            <a:xfrm>
              <a:off x="335988" y="2512211"/>
              <a:ext cx="1017496" cy="1479091"/>
              <a:chOff x="335988" y="2512211"/>
              <a:chExt cx="1017496" cy="1479091"/>
            </a:xfrm>
          </p:grpSpPr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59B4D30A-1BB6-D245-86C9-156155924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87" y="3200378"/>
                <a:ext cx="0" cy="7909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0D5795B-2CBA-AA4F-A21C-760045438DEE}"/>
                  </a:ext>
                </a:extLst>
              </p:cNvPr>
              <p:cNvSpPr/>
              <p:nvPr userDrawn="1"/>
            </p:nvSpPr>
            <p:spPr>
              <a:xfrm>
                <a:off x="335988" y="2512211"/>
                <a:ext cx="1017496" cy="7096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8FC4290-6CF7-A347-AA21-C39DE30BDD55}"/>
                </a:ext>
              </a:extLst>
            </p:cNvPr>
            <p:cNvSpPr txBox="1"/>
            <p:nvPr userDrawn="1"/>
          </p:nvSpPr>
          <p:spPr>
            <a:xfrm>
              <a:off x="339010" y="2562839"/>
              <a:ext cx="133368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1999: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845FDB9-5995-534F-B1AC-861A6F4F751F}"/>
              </a:ext>
            </a:extLst>
          </p:cNvPr>
          <p:cNvGrpSpPr/>
          <p:nvPr userDrawn="1"/>
        </p:nvGrpSpPr>
        <p:grpSpPr>
          <a:xfrm>
            <a:off x="2569233" y="2744924"/>
            <a:ext cx="1756582" cy="1246378"/>
            <a:chOff x="2569233" y="2744924"/>
            <a:chExt cx="1756582" cy="1246378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7BCE06-8333-DA41-A34E-FAE2D167FBF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958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A69C53-BE4A-EB48-9948-B4BA720BF2DF}"/>
                </a:ext>
              </a:extLst>
            </p:cNvPr>
            <p:cNvSpPr/>
            <p:nvPr userDrawn="1"/>
          </p:nvSpPr>
          <p:spPr>
            <a:xfrm>
              <a:off x="2569233" y="2744924"/>
              <a:ext cx="1756582" cy="828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930A8FF-B865-154C-A5BA-8C50576A1603}"/>
                </a:ext>
              </a:extLst>
            </p:cNvPr>
            <p:cNvSpPr txBox="1"/>
            <p:nvPr userDrawn="1"/>
          </p:nvSpPr>
          <p:spPr>
            <a:xfrm>
              <a:off x="2569233" y="2777619"/>
              <a:ext cx="175658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2003: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and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28E0303-A53E-A74B-A9E8-B11D8D5D2DF4}"/>
              </a:ext>
            </a:extLst>
          </p:cNvPr>
          <p:cNvGrpSpPr/>
          <p:nvPr userDrawn="1"/>
        </p:nvGrpSpPr>
        <p:grpSpPr>
          <a:xfrm>
            <a:off x="7727263" y="2753706"/>
            <a:ext cx="1756582" cy="1237596"/>
            <a:chOff x="7727263" y="2753706"/>
            <a:chExt cx="1756582" cy="1237596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38CB19F3-28E7-E749-B04C-EE40DAB8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839056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46C048A-A3DB-2041-9900-9567DE31664A}"/>
                </a:ext>
              </a:extLst>
            </p:cNvPr>
            <p:cNvSpPr/>
            <p:nvPr userDrawn="1"/>
          </p:nvSpPr>
          <p:spPr>
            <a:xfrm>
              <a:off x="7727263" y="2753706"/>
              <a:ext cx="1539738" cy="776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69E81F5-9490-3E44-948E-38F63E41773F}"/>
                </a:ext>
              </a:extLst>
            </p:cNvPr>
            <p:cNvSpPr txBox="1"/>
            <p:nvPr userDrawn="1"/>
          </p:nvSpPr>
          <p:spPr>
            <a:xfrm>
              <a:off x="7727263" y="2829655"/>
              <a:ext cx="175658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2016: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changes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name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to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593BE2D-3558-594A-A5BA-3E23FCC86DA8}"/>
              </a:ext>
            </a:extLst>
          </p:cNvPr>
          <p:cNvGrpSpPr/>
          <p:nvPr userDrawn="1"/>
        </p:nvGrpSpPr>
        <p:grpSpPr>
          <a:xfrm>
            <a:off x="812409" y="3998541"/>
            <a:ext cx="2092923" cy="1372802"/>
            <a:chOff x="812409" y="3998541"/>
            <a:chExt cx="2092923" cy="1372802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61D5A92-E9D8-1C4D-B288-06FA6E9155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53C5BC8-D5FE-A240-AA55-6CD43428D4B7}"/>
                </a:ext>
              </a:extLst>
            </p:cNvPr>
            <p:cNvSpPr/>
            <p:nvPr userDrawn="1"/>
          </p:nvSpPr>
          <p:spPr>
            <a:xfrm>
              <a:off x="812409" y="4298969"/>
              <a:ext cx="2092923" cy="1072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F8F9F4-A37D-9344-A191-E879AE78592F}"/>
                </a:ext>
              </a:extLst>
            </p:cNvPr>
            <p:cNvSpPr txBox="1"/>
            <p:nvPr userDrawn="1"/>
          </p:nvSpPr>
          <p:spPr>
            <a:xfrm>
              <a:off x="812409" y="4367303"/>
              <a:ext cx="1997499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2000: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The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recruitment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agency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Rådhuset Rekruttering starts up in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what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will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transform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in to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Webcruiter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2A631907-B50C-524A-89BA-31A43C78C13C}"/>
              </a:ext>
            </a:extLst>
          </p:cNvPr>
          <p:cNvGrpSpPr/>
          <p:nvPr userDrawn="1"/>
        </p:nvGrpSpPr>
        <p:grpSpPr>
          <a:xfrm>
            <a:off x="6747280" y="3998541"/>
            <a:ext cx="1997499" cy="941321"/>
            <a:chOff x="812409" y="3998541"/>
            <a:chExt cx="1997499" cy="941321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9BEB040A-F276-EA47-9F2E-09439E815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718187E-FD5C-1549-A9E5-F381AE7FA12A}"/>
                </a:ext>
              </a:extLst>
            </p:cNvPr>
            <p:cNvSpPr/>
            <p:nvPr userDrawn="1"/>
          </p:nvSpPr>
          <p:spPr>
            <a:xfrm>
              <a:off x="812410" y="4298969"/>
              <a:ext cx="1682016" cy="640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DCB6A126-88FE-264F-AB4C-1C87AEF8B770}"/>
                </a:ext>
              </a:extLst>
            </p:cNvPr>
            <p:cNvSpPr txBox="1"/>
            <p:nvPr userDrawn="1"/>
          </p:nvSpPr>
          <p:spPr>
            <a:xfrm>
              <a:off x="812409" y="4389978"/>
              <a:ext cx="199749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2012: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itchFamily="2" charset="77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BDBDB3D-5CC4-034C-92FD-C2EACBD17AA7}"/>
              </a:ext>
            </a:extLst>
          </p:cNvPr>
          <p:cNvGrpSpPr/>
          <p:nvPr userDrawn="1"/>
        </p:nvGrpSpPr>
        <p:grpSpPr>
          <a:xfrm>
            <a:off x="9442907" y="4041956"/>
            <a:ext cx="2187885" cy="1531900"/>
            <a:chOff x="812409" y="3998541"/>
            <a:chExt cx="2187885" cy="1531900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24B8E54-B058-564F-9BAE-26E0FBEB5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56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1BB93E5-14A1-6D41-BB77-6DAD0CF0F29A}"/>
                </a:ext>
              </a:extLst>
            </p:cNvPr>
            <p:cNvSpPr/>
            <p:nvPr userDrawn="1"/>
          </p:nvSpPr>
          <p:spPr>
            <a:xfrm>
              <a:off x="812409" y="4298969"/>
              <a:ext cx="2187885" cy="1231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46C6251-0666-A246-A4DE-6986E601EFB6}"/>
                </a:ext>
              </a:extLst>
            </p:cNvPr>
            <p:cNvSpPr txBox="1"/>
            <p:nvPr userDrawn="1"/>
          </p:nvSpPr>
          <p:spPr>
            <a:xfrm>
              <a:off x="812409" y="4357564"/>
              <a:ext cx="2148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merge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. Just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one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year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later,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joins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with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short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intervals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sp>
        <p:nvSpPr>
          <p:cNvPr id="51" name="Underrubrik 2">
            <a:extLst>
              <a:ext uri="{FF2B5EF4-FFF2-40B4-BE49-F238E27FC236}">
                <a16:creationId xmlns:a16="http://schemas.microsoft.com/office/drawing/2014/main" id="{F8C71D83-6926-974D-AD65-718BF17C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91968B-AC88-B246-B944-1FC45AF912D8}"/>
              </a:ext>
            </a:extLst>
          </p:cNvPr>
          <p:cNvSpPr txBox="1"/>
          <p:nvPr userDrawn="1"/>
        </p:nvSpPr>
        <p:spPr>
          <a:xfrm>
            <a:off x="474549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2000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E3CCD8D-29F5-E244-86DE-01545A2FCA1F}"/>
              </a:ext>
            </a:extLst>
          </p:cNvPr>
          <p:cNvSpPr txBox="1"/>
          <p:nvPr userDrawn="1"/>
        </p:nvSpPr>
        <p:spPr>
          <a:xfrm>
            <a:off x="5590782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2010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12266FA7-CC42-E543-B923-65E8901688B3}"/>
              </a:ext>
            </a:extLst>
          </p:cNvPr>
          <p:cNvSpPr txBox="1"/>
          <p:nvPr userDrawn="1"/>
        </p:nvSpPr>
        <p:spPr>
          <a:xfrm>
            <a:off x="10517091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2020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2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21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61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9A29C5C-9556-FE44-9A08-887B4FA7F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1F14D0-E5ED-4561-A052-FD36FB17E726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4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161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261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CHALLENGE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RESULT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363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CHALLENGE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RESULT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8298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2026-01-02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8B2ECD-6DB9-4185-903C-A646B1BDEC33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65BFD8-EC30-4231-9725-C40FF79F3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2026-01-02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45810B-6945-0E46-A6A5-F6A213D8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14664"/>
          <a:stretch/>
        </p:blipFill>
        <p:spPr>
          <a:xfrm>
            <a:off x="2406666" y="0"/>
            <a:ext cx="4747032" cy="370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1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20E4C02-F11B-45AE-BAC2-DDD51DC19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6666" y="4878699"/>
            <a:ext cx="5172075" cy="1015665"/>
          </a:xfrm>
        </p:spPr>
        <p:txBody>
          <a:bodyPr/>
          <a:lstStyle>
            <a:lvl1pPr marL="0" indent="0">
              <a:buFontTx/>
              <a:buNone/>
              <a:defRPr sz="2000">
                <a:latin typeface="Telegraf Light"/>
              </a:defRPr>
            </a:lvl1pPr>
            <a:lvl2pPr marL="447675" indent="0">
              <a:buFontTx/>
              <a:buNone/>
              <a:defRPr/>
            </a:lvl2pPr>
            <a:lvl3pPr marL="89535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7907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texten</a:t>
            </a:r>
          </a:p>
        </p:txBody>
      </p:sp>
    </p:spTree>
    <p:extLst>
      <p:ext uri="{BB962C8B-B14F-4D97-AF65-F5344CB8AC3E}">
        <p14:creationId xmlns:p14="http://schemas.microsoft.com/office/powerpoint/2010/main" val="180453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82110"/>
            <a:ext cx="5893654" cy="411510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NL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en-NL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87BF4-93BF-8646-8463-2677E9EF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1706" r="29918"/>
          <a:stretch/>
        </p:blipFill>
        <p:spPr>
          <a:xfrm>
            <a:off x="458395" y="182109"/>
            <a:ext cx="4563406" cy="58486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291" y="182109"/>
            <a:ext cx="4563406" cy="5848648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639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49720" y="2384765"/>
            <a:ext cx="1440000" cy="144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51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1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D70CD5FA-3CC0-4944-B253-D87456ED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73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62F10354-F70D-824A-90A7-BF2716BA5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14"/>
            <a:ext cx="121920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33402" y="13361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914C-016E-4B68-A8BF-886EB491F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3" y="1231893"/>
            <a:ext cx="3812667" cy="21947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/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9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603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/>
        </p:nvSpPr>
        <p:spPr>
          <a:xfrm>
            <a:off x="4749690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/>
        </p:nvSpPr>
        <p:spPr>
          <a:xfrm>
            <a:off x="0" y="5148186"/>
            <a:ext cx="2376000" cy="1765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/>
        </p:nvSpPr>
        <p:spPr>
          <a:xfrm>
            <a:off x="4750844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/>
        </p:nvSpPr>
        <p:spPr>
          <a:xfrm>
            <a:off x="4750844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5975" y="1693646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19" y="54913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19" y="5952332"/>
            <a:ext cx="2138363" cy="5399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37355FE5-9DBB-4AA2-B053-FCC1D350B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63" y="561896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0" name="Platshållare för text 11" descr="Number">
            <a:extLst>
              <a:ext uri="{FF2B5EF4-FFF2-40B4-BE49-F238E27FC236}">
                <a16:creationId xmlns:a16="http://schemas.microsoft.com/office/drawing/2014/main" id="{760FB3A4-B41F-4487-BB9D-F3503D280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9663" y="2158835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4D905-82F4-4C07-B9C3-14574E766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9562" y="2632074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6" name="Platshållare för text 11">
            <a:extLst>
              <a:ext uri="{FF2B5EF4-FFF2-40B4-BE49-F238E27FC236}">
                <a16:creationId xmlns:a16="http://schemas.microsoft.com/office/drawing/2014/main" id="{4B4551BB-4A2A-4867-B408-9F5903B69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664" y="395283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7" name="Platshållare för text 6">
            <a:extLst>
              <a:ext uri="{FF2B5EF4-FFF2-40B4-BE49-F238E27FC236}">
                <a16:creationId xmlns:a16="http://schemas.microsoft.com/office/drawing/2014/main" id="{544FC269-CB2D-4F65-AB03-C1830D2A9D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3563" y="4352941"/>
            <a:ext cx="2138565" cy="3951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8" name="Platshållare för text 6">
            <a:extLst>
              <a:ext uri="{FF2B5EF4-FFF2-40B4-BE49-F238E27FC236}">
                <a16:creationId xmlns:a16="http://schemas.microsoft.com/office/drawing/2014/main" id="{B257C2CA-1D34-4D73-969A-310CA0417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9562" y="612229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0" name="Platshållare för text 6">
            <a:extLst>
              <a:ext uri="{FF2B5EF4-FFF2-40B4-BE49-F238E27FC236}">
                <a16:creationId xmlns:a16="http://schemas.microsoft.com/office/drawing/2014/main" id="{933726AB-C3A2-4D96-AC91-F61A716FAC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562" y="429771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1" name="Platshållare för text 11">
            <a:extLst>
              <a:ext uri="{FF2B5EF4-FFF2-40B4-BE49-F238E27FC236}">
                <a16:creationId xmlns:a16="http://schemas.microsoft.com/office/drawing/2014/main" id="{22477C3D-0775-4542-AB48-0834BE551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663" y="384212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42" name="Platshållare för text 11">
            <a:extLst>
              <a:ext uri="{FF2B5EF4-FFF2-40B4-BE49-F238E27FC236}">
                <a16:creationId xmlns:a16="http://schemas.microsoft.com/office/drawing/2014/main" id="{03D50563-A7BA-492E-8BD5-744319FD3A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0237" y="5717965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3" name="Platshållare för text 11">
            <a:extLst>
              <a:ext uri="{FF2B5EF4-FFF2-40B4-BE49-F238E27FC236}">
                <a16:creationId xmlns:a16="http://schemas.microsoft.com/office/drawing/2014/main" id="{EB17716F-8573-4FCA-BCA2-89C441D2B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9946" y="4006089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4" name="Platshållare för text 6">
            <a:extLst>
              <a:ext uri="{FF2B5EF4-FFF2-40B4-BE49-F238E27FC236}">
                <a16:creationId xmlns:a16="http://schemas.microsoft.com/office/drawing/2014/main" id="{6195B6A2-47FF-4013-A40D-FD6461D86F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9627" y="4752620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5" name="Platshållare för text 6">
            <a:extLst>
              <a:ext uri="{FF2B5EF4-FFF2-40B4-BE49-F238E27FC236}">
                <a16:creationId xmlns:a16="http://schemas.microsoft.com/office/drawing/2014/main" id="{4C6A0826-3F5A-488E-BF56-52934A641D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3563" y="6490036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81E8-F727-412F-BE7D-4A20ABB1AD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621738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C8F825-F940-4CA9-AD2C-678040BC03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4987106"/>
              </p:ext>
            </p:extLst>
          </p:nvPr>
        </p:nvGraphicFramePr>
        <p:xfrm>
          <a:off x="2487589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6B812786-1DC9-44EB-AD3F-4E3C4F423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37784" y="2593447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29" name="Platshållare för text 11">
            <a:extLst>
              <a:ext uri="{FF2B5EF4-FFF2-40B4-BE49-F238E27FC236}">
                <a16:creationId xmlns:a16="http://schemas.microsoft.com/office/drawing/2014/main" id="{23D7D755-0E6E-431F-8E74-CFF48650E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7885" y="2137850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112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7294" y="170355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B4AE5412-4AD5-4C45-BD58-8FADA88DD49D}"/>
              </a:ext>
            </a:extLst>
          </p:cNvPr>
          <p:cNvGrpSpPr/>
          <p:nvPr userDrawn="1"/>
        </p:nvGrpSpPr>
        <p:grpSpPr>
          <a:xfrm>
            <a:off x="0" y="5148186"/>
            <a:ext cx="2376000" cy="1765662"/>
            <a:chOff x="0" y="5148186"/>
            <a:chExt cx="2376000" cy="176566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3422433F-F0E3-7B4B-B155-BE6067DAD468}"/>
                </a:ext>
              </a:extLst>
            </p:cNvPr>
            <p:cNvSpPr/>
            <p:nvPr/>
          </p:nvSpPr>
          <p:spPr>
            <a:xfrm>
              <a:off x="0" y="5148186"/>
              <a:ext cx="2376000" cy="17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8CBC230F-DB74-5747-9C9E-3FFD048CC201}"/>
                </a:ext>
              </a:extLst>
            </p:cNvPr>
            <p:cNvSpPr txBox="1"/>
            <p:nvPr userDrawn="1"/>
          </p:nvSpPr>
          <p:spPr>
            <a:xfrm>
              <a:off x="194396" y="5629796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300 000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A287E1E4-113E-9D41-8B76-AE929875EA11}"/>
                </a:ext>
              </a:extLst>
            </p:cNvPr>
            <p:cNvSpPr txBox="1"/>
            <p:nvPr userDrawn="1"/>
          </p:nvSpPr>
          <p:spPr>
            <a:xfrm>
              <a:off x="194396" y="609868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Hires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D1B919D-76E7-E04B-8762-2DD4E51E027F}"/>
              </a:ext>
            </a:extLst>
          </p:cNvPr>
          <p:cNvGrpSpPr/>
          <p:nvPr userDrawn="1"/>
        </p:nvGrpSpPr>
        <p:grpSpPr>
          <a:xfrm>
            <a:off x="2373691" y="3427411"/>
            <a:ext cx="2378308" cy="1728000"/>
            <a:chOff x="2373691" y="3427411"/>
            <a:chExt cx="2378308" cy="17280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75448635-B080-9344-98B1-7D8E36F8F191}"/>
                </a:ext>
              </a:extLst>
            </p:cNvPr>
            <p:cNvSpPr/>
            <p:nvPr/>
          </p:nvSpPr>
          <p:spPr>
            <a:xfrm>
              <a:off x="2373691" y="3427411"/>
              <a:ext cx="2378308" cy="172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F9AF458-CC51-BD42-A7DE-7D530AEF7083}"/>
                </a:ext>
              </a:extLst>
            </p:cNvPr>
            <p:cNvSpPr txBox="1"/>
            <p:nvPr userDrawn="1"/>
          </p:nvSpPr>
          <p:spPr>
            <a:xfrm>
              <a:off x="2730518" y="3952483"/>
              <a:ext cx="166465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50000"/>
                    </a:schemeClr>
                  </a:solidFill>
                  <a:latin typeface="Telegraf UltraBold" pitchFamily="2" charset="77"/>
                </a:rPr>
                <a:t>107 367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E73D46C-0FCB-4E4B-BDEF-C10F1F543568}"/>
                </a:ext>
              </a:extLst>
            </p:cNvPr>
            <p:cNvSpPr txBox="1"/>
            <p:nvPr userDrawn="1"/>
          </p:nvSpPr>
          <p:spPr>
            <a:xfrm>
              <a:off x="2569241" y="441871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Users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7558F7C-8C5D-8E44-BFFD-3EA4627B3B46}"/>
              </a:ext>
            </a:extLst>
          </p:cNvPr>
          <p:cNvGrpSpPr/>
          <p:nvPr userDrawn="1"/>
        </p:nvGrpSpPr>
        <p:grpSpPr>
          <a:xfrm>
            <a:off x="4749690" y="1703551"/>
            <a:ext cx="2378309" cy="1728000"/>
            <a:chOff x="4749690" y="1703551"/>
            <a:chExt cx="2378309" cy="1728000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37DFE4F5-CEC3-454E-ABF9-D8BF45CD732E}"/>
                </a:ext>
              </a:extLst>
            </p:cNvPr>
            <p:cNvSpPr/>
            <p:nvPr/>
          </p:nvSpPr>
          <p:spPr>
            <a:xfrm>
              <a:off x="4749690" y="1703551"/>
              <a:ext cx="2378309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5EBBA937-1BAF-2F49-B737-EAFA8590F3CF}"/>
                </a:ext>
              </a:extLst>
            </p:cNvPr>
            <p:cNvSpPr txBox="1"/>
            <p:nvPr userDrawn="1"/>
          </p:nvSpPr>
          <p:spPr>
            <a:xfrm>
              <a:off x="4945240" y="2158623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2200+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D6CBBD6-38D3-6543-9018-B34D1C4E8554}"/>
                </a:ext>
              </a:extLst>
            </p:cNvPr>
            <p:cNvSpPr txBox="1"/>
            <p:nvPr userDrawn="1"/>
          </p:nvSpPr>
          <p:spPr>
            <a:xfrm>
              <a:off x="4945240" y="2575167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Customers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95799B-38BC-3748-8DDB-019B3235FD11}"/>
              </a:ext>
            </a:extLst>
          </p:cNvPr>
          <p:cNvGrpSpPr/>
          <p:nvPr userDrawn="1"/>
        </p:nvGrpSpPr>
        <p:grpSpPr>
          <a:xfrm>
            <a:off x="4750844" y="5152897"/>
            <a:ext cx="2376000" cy="1728000"/>
            <a:chOff x="4750844" y="5152897"/>
            <a:chExt cx="2376000" cy="1728000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D06358A-4717-D14A-ADDB-92658BD7B473}"/>
                </a:ext>
              </a:extLst>
            </p:cNvPr>
            <p:cNvSpPr/>
            <p:nvPr/>
          </p:nvSpPr>
          <p:spPr>
            <a:xfrm>
              <a:off x="4750844" y="5152897"/>
              <a:ext cx="2376000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2E55C701-5FB0-D54B-B373-DBC337A47901}"/>
                </a:ext>
              </a:extLst>
            </p:cNvPr>
            <p:cNvSpPr txBox="1"/>
            <p:nvPr userDrawn="1"/>
          </p:nvSpPr>
          <p:spPr>
            <a:xfrm>
              <a:off x="4945821" y="5643675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46 000 000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7F6C178-D7DF-DC4B-844E-53D045CE54A3}"/>
                </a:ext>
              </a:extLst>
            </p:cNvPr>
            <p:cNvSpPr txBox="1"/>
            <p:nvPr userDrawn="1"/>
          </p:nvSpPr>
          <p:spPr>
            <a:xfrm>
              <a:off x="4945240" y="6099026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>
                  <a:solidFill>
                    <a:schemeClr val="bg1"/>
                  </a:solidFill>
                  <a:latin typeface="Telegraf" pitchFamily="2" charset="77"/>
                </a:rPr>
                <a:t>Page </a:t>
              </a: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views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7632E61-AD8B-E34B-9FD3-A8A80B23470E}"/>
              </a:ext>
            </a:extLst>
          </p:cNvPr>
          <p:cNvGrpSpPr/>
          <p:nvPr userDrawn="1"/>
        </p:nvGrpSpPr>
        <p:grpSpPr>
          <a:xfrm>
            <a:off x="7125691" y="3427410"/>
            <a:ext cx="2486437" cy="1725487"/>
            <a:chOff x="7125691" y="3427410"/>
            <a:chExt cx="2486437" cy="1725487"/>
          </a:xfrm>
        </p:grpSpPr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70DE7E71-0D64-804C-A88B-FC7A95A9B0C6}"/>
                </a:ext>
              </a:extLst>
            </p:cNvPr>
            <p:cNvSpPr/>
            <p:nvPr/>
          </p:nvSpPr>
          <p:spPr>
            <a:xfrm>
              <a:off x="7125691" y="3427410"/>
              <a:ext cx="2486437" cy="17254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68881E8-F727-412F-BE7D-4A20ABB1AD7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617535301"/>
                </p:ext>
              </p:extLst>
            </p:nvPr>
          </p:nvGraphicFramePr>
          <p:xfrm>
            <a:off x="7294017" y="3431852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6D1E287-33D0-D342-9846-0C862963F715}"/>
                </a:ext>
              </a:extLst>
            </p:cNvPr>
            <p:cNvSpPr txBox="1"/>
            <p:nvPr userDrawn="1"/>
          </p:nvSpPr>
          <p:spPr>
            <a:xfrm>
              <a:off x="7374727" y="3964024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bg1"/>
                  </a:solidFill>
                  <a:latin typeface="Telegraf UltraBold" pitchFamily="2" charset="77"/>
                </a:rPr>
                <a:t>96 %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E8C1CA01-827C-184B-B331-BAAFF8DD3BF3}"/>
                </a:ext>
              </a:extLst>
            </p:cNvPr>
            <p:cNvSpPr txBox="1"/>
            <p:nvPr userDrawn="1"/>
          </p:nvSpPr>
          <p:spPr>
            <a:xfrm>
              <a:off x="7331745" y="4764414"/>
              <a:ext cx="20731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bg1"/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satisfaction</a:t>
              </a:r>
              <a:endParaRPr lang="sv-SE" sz="14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C078719B-6AE2-CA4B-8521-2EE185F30869}"/>
              </a:ext>
            </a:extLst>
          </p:cNvPr>
          <p:cNvGrpSpPr/>
          <p:nvPr userDrawn="1"/>
        </p:nvGrpSpPr>
        <p:grpSpPr>
          <a:xfrm>
            <a:off x="2378310" y="5148186"/>
            <a:ext cx="2375999" cy="1728001"/>
            <a:chOff x="2378310" y="5148186"/>
            <a:chExt cx="2375999" cy="172800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15B418-4280-D948-B823-52B965FCE7C5}"/>
                </a:ext>
              </a:extLst>
            </p:cNvPr>
            <p:cNvSpPr/>
            <p:nvPr/>
          </p:nvSpPr>
          <p:spPr>
            <a:xfrm>
              <a:off x="2378310" y="5148186"/>
              <a:ext cx="2375999" cy="172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2AC8F825-F940-4CA9-AD2C-678040BC03F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002545104"/>
                </p:ext>
              </p:extLst>
            </p:nvPr>
          </p:nvGraphicFramePr>
          <p:xfrm>
            <a:off x="2491053" y="5181178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92AB3C79-1A2C-D944-A50C-B7C7574D7197}"/>
                </a:ext>
              </a:extLst>
            </p:cNvPr>
            <p:cNvSpPr txBox="1"/>
            <p:nvPr userDrawn="1"/>
          </p:nvSpPr>
          <p:spPr>
            <a:xfrm>
              <a:off x="2572705" y="5713349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tx1"/>
                  </a:solidFill>
                  <a:latin typeface="Telegraf UltraBold" pitchFamily="2" charset="77"/>
                </a:rPr>
                <a:t>97 %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EB097F6-F480-4B47-8A4F-0B1566EA709C}"/>
                </a:ext>
              </a:extLst>
            </p:cNvPr>
            <p:cNvSpPr txBox="1"/>
            <p:nvPr userDrawn="1"/>
          </p:nvSpPr>
          <p:spPr>
            <a:xfrm>
              <a:off x="2681562" y="6490036"/>
              <a:ext cx="176949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Loyalty</a:t>
              </a:r>
              <a:endParaRPr lang="sv-SE" sz="1400" b="0" i="0">
                <a:solidFill>
                  <a:schemeClr val="accent5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C595533-0DDF-804F-B34E-F38113A8AED1}"/>
              </a:ext>
            </a:extLst>
          </p:cNvPr>
          <p:cNvGrpSpPr/>
          <p:nvPr userDrawn="1"/>
        </p:nvGrpSpPr>
        <p:grpSpPr>
          <a:xfrm>
            <a:off x="4750844" y="3418613"/>
            <a:ext cx="2376000" cy="1728000"/>
            <a:chOff x="4750844" y="3425488"/>
            <a:chExt cx="2376000" cy="1728000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0BC25B0-44A8-2C41-B67A-882C428FDAF5}"/>
                </a:ext>
              </a:extLst>
            </p:cNvPr>
            <p:cNvSpPr/>
            <p:nvPr/>
          </p:nvSpPr>
          <p:spPr>
            <a:xfrm>
              <a:off x="4750844" y="3425488"/>
              <a:ext cx="2376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B869A53-0644-0B42-B0BB-B7F18F26817E}"/>
                </a:ext>
              </a:extLst>
            </p:cNvPr>
            <p:cNvSpPr txBox="1"/>
            <p:nvPr userDrawn="1"/>
          </p:nvSpPr>
          <p:spPr>
            <a:xfrm>
              <a:off x="4945821" y="3843154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accent4">
                      <a:lumMod val="75000"/>
                    </a:schemeClr>
                  </a:solidFill>
                  <a:latin typeface="Telegraf UltraBold" pitchFamily="2" charset="77"/>
                </a:rPr>
                <a:t>7 500 000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1DB1C0DD-2138-4942-B417-7AE74916D719}"/>
                </a:ext>
              </a:extLst>
            </p:cNvPr>
            <p:cNvSpPr txBox="1"/>
            <p:nvPr userDrawn="1"/>
          </p:nvSpPr>
          <p:spPr>
            <a:xfrm>
              <a:off x="5054097" y="4301421"/>
              <a:ext cx="176949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accent2">
                      <a:lumMod val="10000"/>
                    </a:schemeClr>
                  </a:solidFill>
                  <a:latin typeface="Telegraf" pitchFamily="2" charset="77"/>
                </a:rPr>
                <a:t>Candidates</a:t>
              </a:r>
              <a:endParaRPr lang="sv-SE" sz="1800" b="0" i="0">
                <a:solidFill>
                  <a:schemeClr val="accent2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24" r:id="rId9"/>
    <p:sldLayoutId id="2147483699" r:id="rId10"/>
    <p:sldLayoutId id="2147483725" r:id="rId11"/>
    <p:sldLayoutId id="2147483700" r:id="rId12"/>
    <p:sldLayoutId id="2147483701" r:id="rId13"/>
    <p:sldLayoutId id="2147483702" r:id="rId14"/>
    <p:sldLayoutId id="2147483726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7968F-8A1B-7C43-81DB-AE6F6E44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98" y="2221486"/>
            <a:ext cx="5077571" cy="987106"/>
          </a:xfrm>
        </p:spPr>
        <p:txBody>
          <a:bodyPr anchor="b">
            <a:noAutofit/>
          </a:bodyPr>
          <a:lstStyle/>
          <a:p>
            <a:br>
              <a:rPr lang="en-NO" dirty="0">
                <a:latin typeface="Telegraf"/>
              </a:rPr>
            </a:br>
            <a:r>
              <a:rPr lang="sv-SE" dirty="0">
                <a:latin typeface="Telegraf"/>
              </a:rPr>
              <a:t>Presentation</a:t>
            </a:r>
            <a:endParaRPr lang="en-NO" dirty="0">
              <a:latin typeface="Telegraf"/>
            </a:endParaRPr>
          </a:p>
        </p:txBody>
      </p:sp>
      <p:pic>
        <p:nvPicPr>
          <p:cNvPr id="28" name="Bildobjekt 2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53C201C-5FC6-4619-BA4C-7235D164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1" y="358810"/>
            <a:ext cx="1264307" cy="874089"/>
          </a:xfrm>
          <a:prstGeom prst="rect">
            <a:avLst/>
          </a:prstGeom>
        </p:spPr>
      </p:pic>
      <p:sp>
        <p:nvSpPr>
          <p:cNvPr id="5" name="Diagonal rand 4">
            <a:extLst>
              <a:ext uri="{FF2B5EF4-FFF2-40B4-BE49-F238E27FC236}">
                <a16:creationId xmlns:a16="http://schemas.microsoft.com/office/drawing/2014/main" id="{BB823EC8-E319-4BBE-A591-C047DD54A5C7}"/>
              </a:ext>
            </a:extLst>
          </p:cNvPr>
          <p:cNvSpPr/>
          <p:nvPr/>
        </p:nvSpPr>
        <p:spPr>
          <a:xfrm>
            <a:off x="0" y="0"/>
            <a:ext cx="4053840" cy="3602038"/>
          </a:xfrm>
          <a:prstGeom prst="diagStripe">
            <a:avLst>
              <a:gd name="adj" fmla="val 79058"/>
            </a:avLst>
          </a:prstGeom>
          <a:solidFill>
            <a:srgbClr val="FFCFCD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6" name="textruta 6">
            <a:extLst>
              <a:ext uri="{FF2B5EF4-FFF2-40B4-BE49-F238E27FC236}">
                <a16:creationId xmlns:a16="http://schemas.microsoft.com/office/drawing/2014/main" id="{8B96B156-6CC1-499C-8220-FC4D80E4584A}"/>
              </a:ext>
            </a:extLst>
          </p:cNvPr>
          <p:cNvSpPr txBox="1"/>
          <p:nvPr/>
        </p:nvSpPr>
        <p:spPr>
          <a:xfrm rot="19094318">
            <a:off x="245874" y="1415533"/>
            <a:ext cx="2999232" cy="369332"/>
          </a:xfrm>
          <a:prstGeom prst="rect">
            <a:avLst/>
          </a:prstGeom>
          <a:solidFill>
            <a:srgbClr val="FFCFCD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>
                <a:latin typeface="Telegraf" panose="00000500000000000000" pitchFamily="2" charset="0"/>
              </a:rPr>
              <a:t>Template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9249992-891A-4328-B0DB-651EF6B5DD7F}"/>
              </a:ext>
            </a:extLst>
          </p:cNvPr>
          <p:cNvSpPr txBox="1"/>
          <p:nvPr/>
        </p:nvSpPr>
        <p:spPr>
          <a:xfrm>
            <a:off x="1869317" y="3208592"/>
            <a:ext cx="840426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chemeClr val="bg1"/>
                </a:solidFill>
                <a:latin typeface="Telegraf" panose="00000500000000000000" pitchFamily="2" charset="0"/>
              </a:rPr>
              <a:t>This is a presentation template that can help you as a manager to choose what relevant data to show your employees on a regular basis.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 dirty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20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DE7DD5B-85A8-403C-8AC1-7E45F1729925}"/>
              </a:ext>
            </a:extLst>
          </p:cNvPr>
          <p:cNvSpPr/>
          <p:nvPr/>
        </p:nvSpPr>
        <p:spPr>
          <a:xfrm>
            <a:off x="1193898" y="1496062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latin typeface="Telegraf" panose="00000500000000000000" pitchFamily="2" charset="0"/>
              </a:rPr>
              <a:t>Weekli </a:t>
            </a:r>
            <a:r>
              <a:rPr lang="sv-SE" sz="2000" dirty="0" err="1">
                <a:latin typeface="Telegraf" panose="00000500000000000000" pitchFamily="2" charset="0"/>
              </a:rPr>
              <a:t>Value</a:t>
            </a:r>
            <a:endParaRPr lang="sv-SE" sz="2000" dirty="0">
              <a:latin typeface="Telegraf" panose="00000500000000000000" pitchFamily="2" charset="0"/>
            </a:endParaRP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58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6EF14809-61B2-4ABA-9358-216DF031F55F}"/>
              </a:ext>
            </a:extLst>
          </p:cNvPr>
          <p:cNvSpPr/>
          <p:nvPr/>
        </p:nvSpPr>
        <p:spPr>
          <a:xfrm>
            <a:off x="1193898" y="3681579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err="1">
                <a:latin typeface="Telegraf" panose="00000500000000000000" pitchFamily="2" charset="0"/>
              </a:rPr>
              <a:t>Response</a:t>
            </a:r>
            <a:r>
              <a:rPr lang="sv-SE" sz="2000" dirty="0">
                <a:latin typeface="Telegraf" panose="00000500000000000000" pitchFamily="2" charset="0"/>
              </a:rPr>
              <a:t> rate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67%</a:t>
            </a:r>
          </a:p>
        </p:txBody>
      </p:sp>
      <p:sp>
        <p:nvSpPr>
          <p:cNvPr id="17" name="Rubrik 2">
            <a:extLst>
              <a:ext uri="{FF2B5EF4-FFF2-40B4-BE49-F238E27FC236}">
                <a16:creationId xmlns:a16="http://schemas.microsoft.com/office/drawing/2014/main" id="{8C7FFDD1-69FD-42FA-9846-7637423E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5" y="1025379"/>
            <a:ext cx="4499502" cy="941366"/>
          </a:xfrm>
        </p:spPr>
        <p:txBody>
          <a:bodyPr/>
          <a:lstStyle/>
          <a:p>
            <a:r>
              <a:rPr lang="sv-SE" sz="2400" dirty="0"/>
              <a:t>Weekli data</a:t>
            </a:r>
            <a:br>
              <a:rPr lang="sv-SE" dirty="0"/>
            </a:br>
            <a:endParaRPr lang="sv-SE" dirty="0"/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57664955-69B6-4E3B-BDC0-355F11B6752A}"/>
              </a:ext>
            </a:extLst>
          </p:cNvPr>
          <p:cNvSpPr/>
          <p:nvPr/>
        </p:nvSpPr>
        <p:spPr>
          <a:xfrm>
            <a:off x="3904563" y="1496062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Highest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Value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</a:t>
            </a:r>
            <a:r>
              <a:rPr lang="sv-SE" sz="1400" dirty="0" err="1">
                <a:latin typeface="Telegraf" panose="00000500000000000000" pitchFamily="2" charset="0"/>
              </a:rPr>
              <a:t>Quality</a:t>
            </a:r>
            <a:r>
              <a:rPr lang="sv-SE" sz="1400" dirty="0">
                <a:latin typeface="Telegraf" panose="00000500000000000000" pitchFamily="2" charset="0"/>
              </a:rPr>
              <a:t> </a:t>
            </a:r>
            <a:r>
              <a:rPr lang="sv-SE" sz="1400" dirty="0" err="1">
                <a:latin typeface="Telegraf" panose="00000500000000000000" pitchFamily="2" charset="0"/>
              </a:rPr>
              <a:t>of</a:t>
            </a:r>
            <a:r>
              <a:rPr lang="sv-SE" sz="1400" dirty="0">
                <a:latin typeface="Telegraf" panose="00000500000000000000" pitchFamily="2" charset="0"/>
              </a:rPr>
              <a:t> </a:t>
            </a:r>
            <a:r>
              <a:rPr lang="sv-SE" sz="1400" dirty="0" err="1">
                <a:latin typeface="Telegraf" panose="00000500000000000000" pitchFamily="2" charset="0"/>
              </a:rPr>
              <a:t>leadership</a:t>
            </a:r>
            <a:r>
              <a:rPr lang="sv-SE" sz="1400" dirty="0">
                <a:latin typeface="Telegraf" panose="00000500000000000000" pitchFamily="2" charset="0"/>
              </a:rPr>
              <a:t>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89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F627BAE9-612B-4487-BF40-34263F015D74}"/>
              </a:ext>
            </a:extLst>
          </p:cNvPr>
          <p:cNvSpPr/>
          <p:nvPr/>
        </p:nvSpPr>
        <p:spPr>
          <a:xfrm>
            <a:off x="3904563" y="3681578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Lowest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Value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</a:t>
            </a:r>
            <a:r>
              <a:rPr lang="sv-SE" sz="1400" dirty="0" err="1">
                <a:latin typeface="Telegraf" panose="00000500000000000000" pitchFamily="2" charset="0"/>
              </a:rPr>
              <a:t>Sleep</a:t>
            </a:r>
            <a:r>
              <a:rPr lang="sv-SE" sz="1400" dirty="0">
                <a:latin typeface="Telegraf" panose="00000500000000000000" pitchFamily="2" charset="0"/>
              </a:rPr>
              <a:t> </a:t>
            </a:r>
            <a:r>
              <a:rPr lang="sv-SE" sz="1400" dirty="0" err="1">
                <a:latin typeface="Telegraf" panose="00000500000000000000" pitchFamily="2" charset="0"/>
              </a:rPr>
              <a:t>Quality</a:t>
            </a:r>
            <a:r>
              <a:rPr lang="sv-SE" sz="1400" dirty="0">
                <a:latin typeface="Telegraf" panose="00000500000000000000" pitchFamily="2" charset="0"/>
              </a:rPr>
              <a:t>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33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AB4AEBEE-6B4A-4C93-A747-397E9355DD20}"/>
              </a:ext>
            </a:extLst>
          </p:cNvPr>
          <p:cNvSpPr/>
          <p:nvPr/>
        </p:nvSpPr>
        <p:spPr>
          <a:xfrm>
            <a:off x="6615228" y="1496061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Largest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increase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”Stress”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72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33CE31DD-761E-41C9-B357-6A1431B8620F}"/>
              </a:ext>
            </a:extLst>
          </p:cNvPr>
          <p:cNvSpPr/>
          <p:nvPr/>
        </p:nvSpPr>
        <p:spPr>
          <a:xfrm>
            <a:off x="6615228" y="3681578"/>
            <a:ext cx="2517168" cy="20034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latin typeface="Telegraf" panose="00000500000000000000" pitchFamily="2" charset="0"/>
              </a:rPr>
              <a:t>Largest</a:t>
            </a:r>
            <a:r>
              <a:rPr lang="sv-SE" sz="1600" dirty="0">
                <a:latin typeface="Telegraf" panose="00000500000000000000" pitchFamily="2" charset="0"/>
              </a:rPr>
              <a:t> </a:t>
            </a:r>
            <a:r>
              <a:rPr lang="sv-SE" sz="1600" dirty="0" err="1">
                <a:latin typeface="Telegraf" panose="00000500000000000000" pitchFamily="2" charset="0"/>
              </a:rPr>
              <a:t>decrease</a:t>
            </a:r>
            <a:endParaRPr lang="sv-SE" sz="1600" dirty="0">
              <a:latin typeface="Telegraf" panose="00000500000000000000" pitchFamily="2" charset="0"/>
            </a:endParaRPr>
          </a:p>
          <a:p>
            <a:pPr algn="ctr"/>
            <a:r>
              <a:rPr lang="sv-SE" sz="1400" dirty="0">
                <a:latin typeface="Telegraf" panose="00000500000000000000" pitchFamily="2" charset="0"/>
              </a:rPr>
              <a:t>”Life </a:t>
            </a:r>
            <a:r>
              <a:rPr lang="sv-SE" sz="1400" dirty="0" err="1">
                <a:latin typeface="Telegraf" panose="00000500000000000000" pitchFamily="2" charset="0"/>
              </a:rPr>
              <a:t>Balance</a:t>
            </a:r>
            <a:r>
              <a:rPr lang="sv-SE" sz="1400" dirty="0">
                <a:latin typeface="Telegraf" panose="00000500000000000000" pitchFamily="2" charset="0"/>
              </a:rPr>
              <a:t>”</a:t>
            </a:r>
          </a:p>
          <a:p>
            <a:pPr algn="ctr"/>
            <a:r>
              <a:rPr lang="sv-SE" sz="3200" b="1" dirty="0">
                <a:solidFill>
                  <a:srgbClr val="FFCFCD"/>
                </a:solidFill>
                <a:latin typeface="Telegraf" panose="00000500000000000000" pitchFamily="2" charset="0"/>
              </a:rPr>
              <a:t>39</a:t>
            </a:r>
          </a:p>
        </p:txBody>
      </p:sp>
      <p:pic>
        <p:nvPicPr>
          <p:cNvPr id="28" name="Bild 27" descr="Måltavla med hel fyllning">
            <a:extLst>
              <a:ext uri="{FF2B5EF4-FFF2-40B4-BE49-F238E27FC236}">
                <a16:creationId xmlns:a16="http://schemas.microsoft.com/office/drawing/2014/main" id="{0DC3B3BE-E222-4398-94F3-11428048A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4170" y="2637034"/>
            <a:ext cx="1583932" cy="15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2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4" y="1021329"/>
            <a:ext cx="4499502" cy="941366"/>
          </a:xfrm>
        </p:spPr>
        <p:txBody>
          <a:bodyPr/>
          <a:lstStyle/>
          <a:p>
            <a:r>
              <a:rPr lang="sv-SE" sz="2400" dirty="0" err="1"/>
              <a:t>HPI:s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2CDF1A-990B-498D-AB10-C3C8EC8C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25" y="2174250"/>
            <a:ext cx="9169027" cy="21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4" y="1021329"/>
            <a:ext cx="4499502" cy="941366"/>
          </a:xfrm>
        </p:spPr>
        <p:txBody>
          <a:bodyPr/>
          <a:lstStyle/>
          <a:p>
            <a:r>
              <a:rPr lang="sv-SE" sz="2400" dirty="0"/>
              <a:t>Dimensions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01C71E-0AEC-44F5-B77C-28E724EF0F36}"/>
              </a:ext>
            </a:extLst>
          </p:cNvPr>
          <p:cNvSpPr txBox="1"/>
          <p:nvPr/>
        </p:nvSpPr>
        <p:spPr>
          <a:xfrm>
            <a:off x="829365" y="6335032"/>
            <a:ext cx="1173663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0" i="0" dirty="0">
                <a:latin typeface="Telegraf" panose="00000500000000000000" pitchFamily="2" charset="0"/>
              </a:rPr>
              <a:t>Insert here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A96040D-7EC0-49C2-BACC-98C6F63E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5" y="1661667"/>
            <a:ext cx="8315579" cy="42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3" y="1021329"/>
            <a:ext cx="5537191" cy="941366"/>
          </a:xfrm>
        </p:spPr>
        <p:txBody>
          <a:bodyPr/>
          <a:lstStyle/>
          <a:p>
            <a:r>
              <a:rPr lang="sv-SE" sz="2400" dirty="0" err="1"/>
              <a:t>Heatmap</a:t>
            </a:r>
            <a:endParaRPr lang="sv-SE" dirty="0"/>
          </a:p>
        </p:txBody>
      </p:sp>
      <p:pic>
        <p:nvPicPr>
          <p:cNvPr id="6" name="Bildobjekt 5" descr="En bild som visar bord&#10;&#10;Automatiskt genererad beskrivning">
            <a:extLst>
              <a:ext uri="{FF2B5EF4-FFF2-40B4-BE49-F238E27FC236}">
                <a16:creationId xmlns:a16="http://schemas.microsoft.com/office/drawing/2014/main" id="{5BFC5BDF-3525-4F22-8D16-ADFAAA3E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45" y="1962695"/>
            <a:ext cx="10152709" cy="3571737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9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23B52B-A18B-4435-94EA-CC7A613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3" y="1021329"/>
            <a:ext cx="5537191" cy="941366"/>
          </a:xfrm>
        </p:spPr>
        <p:txBody>
          <a:bodyPr/>
          <a:lstStyle/>
          <a:p>
            <a:r>
              <a:rPr lang="sv-SE" sz="2400" dirty="0"/>
              <a:t>A </a:t>
            </a:r>
            <a:r>
              <a:rPr lang="sv-SE" sz="2400" dirty="0" err="1"/>
              <a:t>deep</a:t>
            </a:r>
            <a:r>
              <a:rPr lang="sv-SE" sz="2400" dirty="0"/>
              <a:t> </a:t>
            </a:r>
            <a:r>
              <a:rPr lang="sv-SE" sz="2400" dirty="0" err="1"/>
              <a:t>dive</a:t>
            </a:r>
            <a:r>
              <a:rPr lang="sv-SE" sz="2400" dirty="0"/>
              <a:t> – ”</a:t>
            </a:r>
            <a:r>
              <a:rPr lang="sv-SE" sz="2400" dirty="0" err="1"/>
              <a:t>scale</a:t>
            </a:r>
            <a:r>
              <a:rPr lang="sv-SE" sz="2400" dirty="0"/>
              <a:t>”</a:t>
            </a:r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61AB0560-1764-4CD8-9907-E13FF16E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31" y="1962695"/>
            <a:ext cx="4813116" cy="367703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E2BC619-2C97-4E3C-A3F2-386D4ADE7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63003"/>
            <a:ext cx="5386700" cy="2676724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Pratbubbla: rektangel med rundade hörn 23">
            <a:extLst>
              <a:ext uri="{FF2B5EF4-FFF2-40B4-BE49-F238E27FC236}">
                <a16:creationId xmlns:a16="http://schemas.microsoft.com/office/drawing/2014/main" id="{69AC2808-ACCF-4DC9-B165-EC94E519A1E2}"/>
              </a:ext>
            </a:extLst>
          </p:cNvPr>
          <p:cNvSpPr/>
          <p:nvPr/>
        </p:nvSpPr>
        <p:spPr>
          <a:xfrm>
            <a:off x="8143598" y="1251355"/>
            <a:ext cx="1869897" cy="1313082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err="1">
                <a:latin typeface="Telegraf Light"/>
              </a:rPr>
              <a:t>Share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some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aspect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of</a:t>
            </a:r>
            <a:r>
              <a:rPr lang="sv-SE" sz="1400" b="1" dirty="0">
                <a:latin typeface="Telegraf Light"/>
              </a:rPr>
              <a:t> data </a:t>
            </a:r>
            <a:r>
              <a:rPr lang="sv-SE" sz="1400" b="1" dirty="0" err="1">
                <a:latin typeface="Telegraf Light"/>
              </a:rPr>
              <a:t>that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could</a:t>
            </a:r>
            <a:r>
              <a:rPr lang="sv-SE" sz="1400" b="1" dirty="0">
                <a:latin typeface="Telegraf Light"/>
              </a:rPr>
              <a:t> be relevant to </a:t>
            </a:r>
            <a:r>
              <a:rPr lang="sv-SE" sz="1400" b="1" dirty="0" err="1">
                <a:latin typeface="Telegraf Light"/>
              </a:rPr>
              <a:t>have</a:t>
            </a:r>
            <a:r>
              <a:rPr lang="sv-SE" sz="1400" b="1" dirty="0">
                <a:latin typeface="Telegraf Light"/>
              </a:rPr>
              <a:t> a </a:t>
            </a:r>
            <a:r>
              <a:rPr lang="sv-SE" sz="1400" b="1" dirty="0" err="1">
                <a:latin typeface="Telegraf Light"/>
              </a:rPr>
              <a:t>discussion</a:t>
            </a:r>
            <a:r>
              <a:rPr lang="sv-SE" sz="1400" b="1" dirty="0">
                <a:latin typeface="Telegraf Light"/>
              </a:rPr>
              <a:t> </a:t>
            </a:r>
            <a:r>
              <a:rPr lang="sv-SE" sz="1400" b="1" dirty="0" err="1">
                <a:latin typeface="Telegraf Light"/>
              </a:rPr>
              <a:t>about</a:t>
            </a:r>
            <a:endParaRPr lang="sv-SE" sz="1400" b="1" dirty="0">
              <a:latin typeface="Telegraf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2619341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Tech_theme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Tech_theme" id="{D0A44DE1-8F16-4FB1-AA13-C5D7CF2A12BB}" vid="{FA268177-6C5B-4A16-AA7C-08CD903E94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39F427558254FB1F20A01743CFFEB" ma:contentTypeVersion="13" ma:contentTypeDescription="Create a new document." ma:contentTypeScope="" ma:versionID="63e4a34e9f12e743eadb31c0bd685e97">
  <xsd:schema xmlns:xsd="http://www.w3.org/2001/XMLSchema" xmlns:xs="http://www.w3.org/2001/XMLSchema" xmlns:p="http://schemas.microsoft.com/office/2006/metadata/properties" xmlns:ns3="fcc71fdd-a3af-453f-bcc5-72342b0051f0" xmlns:ns4="953e11d6-02d6-455a-b5d5-ecd32bedae93" targetNamespace="http://schemas.microsoft.com/office/2006/metadata/properties" ma:root="true" ma:fieldsID="e9b41a20e2bbb8d9f230a2e4299fdd22" ns3:_="" ns4:_="">
    <xsd:import namespace="fcc71fdd-a3af-453f-bcc5-72342b0051f0"/>
    <xsd:import namespace="953e11d6-02d6-455a-b5d5-ecd32bedae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1fdd-a3af-453f-bcc5-72342b005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e11d6-02d6-455a-b5d5-ecd32bedae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35A77-9F6D-49B3-808A-717C9C613A23}">
  <ds:schemaRefs>
    <ds:schemaRef ds:uri="fcc71fdd-a3af-453f-bcc5-72342b0051f0"/>
    <ds:schemaRef ds:uri="http://schemas.openxmlformats.org/package/2006/metadata/core-properties"/>
    <ds:schemaRef ds:uri="953e11d6-02d6-455a-b5d5-ecd32bedae93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577F67-E966-4BB9-A6E9-72D084FBF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71fdd-a3af-453f-bcc5-72342b0051f0"/>
    <ds:schemaRef ds:uri="953e11d6-02d6-455a-b5d5-ecd32beda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BBC3F8-4D0A-4DCD-BB44-BBA5C9D8F4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TalentTech_theme</Template>
  <TotalTime>391</TotalTime>
  <Words>97</Words>
  <Application>Microsoft Macintosh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5" baseType="lpstr">
      <vt:lpstr>Arial</vt:lpstr>
      <vt:lpstr>Calibri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TalentTech_theme</vt:lpstr>
      <vt:lpstr> Presentation</vt:lpstr>
      <vt:lpstr>Weekli data </vt:lpstr>
      <vt:lpstr>HPI:s</vt:lpstr>
      <vt:lpstr>Dimensions</vt:lpstr>
      <vt:lpstr>Heatmap</vt:lpstr>
      <vt:lpstr>A deep dive – ”scale”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Lundberg</dc:creator>
  <cp:lastModifiedBy>Merete Lund</cp:lastModifiedBy>
  <cp:revision>19</cp:revision>
  <dcterms:created xsi:type="dcterms:W3CDTF">2020-05-30T15:08:22Z</dcterms:created>
  <dcterms:modified xsi:type="dcterms:W3CDTF">2026-01-02T09:22:23Z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0x0101003C039F427558254FB1F20A01743CFFEB</vt:lpwstr>
  </property>
</Properties>
</file>