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olors2.xml" ContentType="application/vnd.ms-office.chartcolorstyle+xml"/>
  <Override PartName="/ppt/theme/theme1.xml" ContentType="application/vnd.openxmlformats-officedocument.theme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2" r:id="rId5"/>
    <p:sldId id="960" r:id="rId6"/>
    <p:sldId id="957" r:id="rId7"/>
    <p:sldId id="964" r:id="rId8"/>
    <p:sldId id="261" r:id="rId9"/>
    <p:sldId id="958" r:id="rId10"/>
    <p:sldId id="959" r:id="rId11"/>
    <p:sldId id="263" r:id="rId12"/>
    <p:sldId id="96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CD"/>
    <a:srgbClr val="3B3B55"/>
    <a:srgbClr val="EE806E"/>
    <a:srgbClr val="FFCABF"/>
    <a:srgbClr val="D8A2A0"/>
    <a:srgbClr val="000000"/>
    <a:srgbClr val="151517"/>
    <a:srgbClr val="25243E"/>
    <a:srgbClr val="F7CECD"/>
    <a:srgbClr val="F7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BD421-BAA1-4F07-8D30-F19C69ED5260}" v="1" dt="2022-03-04T09:53:06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43-6140-B8A3-643E86988839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43-6140-B8A3-643E86988839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8-E540-A291-B99366F3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3-9644-ACE6-37A012C84798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3-9644-ACE6-37A012C84798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8-E540-A291-B99366F3F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917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26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458F-060D-4034-A336-04C5E493F76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72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 userDrawn="1"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 userDrawn="1"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1783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7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22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373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 userDrawn="1"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 userDrawn="1"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567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2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1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 userDrawn="1"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96866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530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 userDrawn="1"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LINKÖPING KOMMUN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CHANGE TEXT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936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LINKÖPING KOMMUN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CHANGE 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22405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 userDrawn="1"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D873AD6-7B3D-CF4F-9655-54D7B7AE3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7006" r="7646"/>
          <a:stretch/>
        </p:blipFill>
        <p:spPr>
          <a:xfrm>
            <a:off x="2408394" y="0"/>
            <a:ext cx="4747032" cy="370798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8394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 userDrawn="1"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 userDrawn="1"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0506510-7C6D-DD46-AB15-8F9B5453A061}"/>
              </a:ext>
            </a:extLst>
          </p:cNvPr>
          <p:cNvSpPr txBox="1">
            <a:spLocks/>
          </p:cNvSpPr>
          <p:nvPr userDrawn="1"/>
        </p:nvSpPr>
        <p:spPr>
          <a:xfrm>
            <a:off x="2408394" y="4878699"/>
            <a:ext cx="5170576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51517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2000" b="0">
                <a:latin typeface="Telegraf Light" pitchFamily="2" charset="77"/>
              </a:rPr>
              <a:t>In 2019 </a:t>
            </a:r>
            <a:r>
              <a:rPr lang="sv-SE" sz="2000" b="0" err="1">
                <a:latin typeface="Telegraf Light" pitchFamily="2" charset="77"/>
              </a:rPr>
              <a:t>four</a:t>
            </a:r>
            <a:r>
              <a:rPr lang="sv-SE" sz="2000" b="0">
                <a:latin typeface="Telegraf Light" pitchFamily="2" charset="77"/>
              </a:rPr>
              <a:t> leading HR-</a:t>
            </a:r>
            <a:r>
              <a:rPr lang="sv-SE" sz="2000" b="0" err="1">
                <a:latin typeface="Telegraf Light" pitchFamily="2" charset="77"/>
              </a:rPr>
              <a:t>tech</a:t>
            </a:r>
            <a:r>
              <a:rPr lang="sv-SE" sz="2000" b="0">
                <a:latin typeface="Telegraf Light" pitchFamily="2" charset="77"/>
              </a:rPr>
              <a:t> </a:t>
            </a:r>
            <a:r>
              <a:rPr lang="sv-SE" sz="2000" b="0" err="1">
                <a:latin typeface="Telegraf Light" pitchFamily="2" charset="77"/>
              </a:rPr>
              <a:t>companies</a:t>
            </a:r>
            <a:r>
              <a:rPr lang="sv-SE" sz="2000" b="0">
                <a:latin typeface="Telegraf Light" pitchFamily="2" charset="77"/>
              </a:rPr>
              <a:t>, HR Manager, </a:t>
            </a:r>
            <a:r>
              <a:rPr lang="sv-SE" sz="2000" b="0" err="1">
                <a:latin typeface="Telegraf Light" pitchFamily="2" charset="77"/>
              </a:rPr>
              <a:t>ReachMee</a:t>
            </a:r>
            <a:r>
              <a:rPr lang="sv-SE" sz="2000" b="0">
                <a:latin typeface="Telegraf Light" pitchFamily="2" charset="77"/>
              </a:rPr>
              <a:t>, </a:t>
            </a:r>
            <a:r>
              <a:rPr lang="sv-SE" sz="2000" b="0" err="1">
                <a:latin typeface="Telegraf Light" pitchFamily="2" charset="77"/>
              </a:rPr>
              <a:t>Webcruiter</a:t>
            </a:r>
            <a:r>
              <a:rPr lang="sv-SE" sz="2000" b="0">
                <a:latin typeface="Telegraf Light" pitchFamily="2" charset="77"/>
              </a:rPr>
              <a:t> and </a:t>
            </a:r>
            <a:r>
              <a:rPr lang="sv-SE" sz="2000" b="0" err="1">
                <a:latin typeface="Telegraf Light" pitchFamily="2" charset="77"/>
              </a:rPr>
              <a:t>Talmundo</a:t>
            </a:r>
            <a:r>
              <a:rPr lang="sv-SE" sz="2000" b="0">
                <a:latin typeface="Telegraf Light" pitchFamily="2" charset="77"/>
              </a:rPr>
              <a:t>, </a:t>
            </a:r>
            <a:r>
              <a:rPr lang="sv-SE" sz="2000" b="0" err="1">
                <a:latin typeface="Telegraf Light" pitchFamily="2" charset="77"/>
              </a:rPr>
              <a:t>merged</a:t>
            </a:r>
            <a:r>
              <a:rPr lang="sv-SE" sz="2000" b="0">
                <a:latin typeface="Telegraf Light" pitchFamily="2" charset="77"/>
              </a:rPr>
              <a:t> to </a:t>
            </a:r>
            <a:r>
              <a:rPr lang="sv-SE" sz="2000" b="0" err="1">
                <a:latin typeface="Telegraf Light" pitchFamily="2" charset="77"/>
              </a:rPr>
              <a:t>become</a:t>
            </a:r>
            <a:r>
              <a:rPr lang="sv-SE" sz="2000" b="0">
                <a:latin typeface="Telegraf Light" pitchFamily="2" charset="77"/>
              </a:rPr>
              <a:t> </a:t>
            </a:r>
            <a:r>
              <a:rPr lang="sv-SE" sz="2000" b="0" err="1">
                <a:latin typeface="Telegraf Light" pitchFamily="2" charset="77"/>
              </a:rPr>
              <a:t>Talentech</a:t>
            </a:r>
            <a:r>
              <a:rPr lang="sv-SE" sz="2000" b="0">
                <a:latin typeface="Telegraf Light" pitchFamily="2" charset="77"/>
              </a:rPr>
              <a:t>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2022-04-04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FA9B1EF-5FC7-524B-B068-F99D1892318C}"/>
              </a:ext>
            </a:extLst>
          </p:cNvPr>
          <p:cNvSpPr txBox="1">
            <a:spLocks/>
          </p:cNvSpPr>
          <p:nvPr userDrawn="1"/>
        </p:nvSpPr>
        <p:spPr>
          <a:xfrm>
            <a:off x="5294193" y="378271"/>
            <a:ext cx="4638366" cy="448973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90DEAB-F988-C944-978A-BE326B8744E1}" type="datetime1">
              <a:rPr lang="sv-SE" sz="1600" smtClean="0"/>
              <a:t>2022-04-04</a:t>
            </a:fld>
            <a:endParaRPr lang="en-US" sz="160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001076"/>
            <a:ext cx="5893654" cy="3296141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aa-ET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aa-ET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F322361-4140-C648-A401-B1FABF3BFA8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55000"/>
          </a:blip>
          <a:srcRect l="20590" t="232" r="31995" b="1487"/>
          <a:stretch/>
        </p:blipFill>
        <p:spPr>
          <a:xfrm>
            <a:off x="440836" y="163650"/>
            <a:ext cx="4563406" cy="58608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836" y="182109"/>
            <a:ext cx="4563406" cy="58608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0707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 userDrawn="1"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49720" y="2384765"/>
            <a:ext cx="1440000" cy="144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0833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 userDrawn="1"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 userDrawn="1"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0616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4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4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217BA387-C572-476A-A12C-94399EF2D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1025" y="5939248"/>
            <a:ext cx="712880" cy="7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8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10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4BD062DA-D093-4144-856F-1B39DE360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536648"/>
            <a:ext cx="12192000" cy="3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9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 userDrawn="1"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 userDrawn="1"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 userDrawn="1"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 userDrawn="1"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 userDrawn="1"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 userDrawn="1"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 userDrawn="1"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1" name="Rubrik 1">
            <a:extLst>
              <a:ext uri="{FF2B5EF4-FFF2-40B4-BE49-F238E27FC236}">
                <a16:creationId xmlns:a16="http://schemas.microsoft.com/office/drawing/2014/main" id="{B1618A61-6383-A54F-9EE2-BE872CD5B1CD}"/>
              </a:ext>
            </a:extLst>
          </p:cNvPr>
          <p:cNvSpPr txBox="1">
            <a:spLocks/>
          </p:cNvSpPr>
          <p:nvPr userDrawn="1"/>
        </p:nvSpPr>
        <p:spPr>
          <a:xfrm>
            <a:off x="349900" y="1234214"/>
            <a:ext cx="3812667" cy="21947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102631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 userDrawn="1"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 userDrawn="1"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 userDrawn="1"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 userDrawn="1"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 userDrawn="1"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 userDrawn="1"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 userDrawn="1"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 userDrawn="1"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 userDrawn="1"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 userDrawn="1"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 userDrawn="1"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 userDrawn="1"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12269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 userDrawn="1"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DDECD0-244F-4141-94E6-9F6D4FD66A7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66838513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23">
            <a:extLst>
              <a:ext uri="{FF2B5EF4-FFF2-40B4-BE49-F238E27FC236}">
                <a16:creationId xmlns:a16="http://schemas.microsoft.com/office/drawing/2014/main" id="{AB515D22-6347-D848-ABA2-46BC3ADA4F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93647" y="3983609"/>
            <a:ext cx="75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i="0">
                <a:solidFill>
                  <a:schemeClr val="bg1"/>
                </a:solidFill>
                <a:latin typeface="Telegraf UltraBold" pitchFamily="2" charset="77"/>
              </a:rPr>
              <a:t>96 %</a:t>
            </a:r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 userDrawn="1"/>
        </p:nvSpPr>
        <p:spPr>
          <a:xfrm>
            <a:off x="0" y="5152897"/>
            <a:ext cx="2376000" cy="172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 userDrawn="1"/>
        </p:nvSpPr>
        <p:spPr>
          <a:xfrm>
            <a:off x="4749689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 userDrawn="1"/>
        </p:nvSpPr>
        <p:spPr>
          <a:xfrm>
            <a:off x="4752000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 userDrawn="1"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 userDrawn="1"/>
        </p:nvSpPr>
        <p:spPr>
          <a:xfrm>
            <a:off x="4749690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278E487C-9132-7946-9B16-5445D43FC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17609" y="4305231"/>
            <a:ext cx="2008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1800" b="0" i="0">
                <a:solidFill>
                  <a:schemeClr val="accent1"/>
                </a:solidFill>
                <a:latin typeface="Telegraf" pitchFamily="2" charset="77"/>
                <a:ea typeface="Calibri" charset="0"/>
                <a:cs typeface="Calibri" charset="0"/>
              </a:rPr>
              <a:t>Kandidater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13E8764-AC30-B440-A20A-AFDAC7B84EC4}"/>
              </a:ext>
            </a:extLst>
          </p:cNvPr>
          <p:cNvSpPr/>
          <p:nvPr userDrawn="1"/>
        </p:nvSpPr>
        <p:spPr>
          <a:xfrm>
            <a:off x="5046567" y="3890833"/>
            <a:ext cx="1750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200" b="1" i="0">
                <a:solidFill>
                  <a:schemeClr val="accent4">
                    <a:lumMod val="75000"/>
                  </a:schemeClr>
                </a:solidFill>
                <a:latin typeface="Telegraf UltraBold" pitchFamily="2" charset="77"/>
                <a:ea typeface="Calibri" charset="0"/>
                <a:cs typeface="Calibri" charset="0"/>
              </a:rPr>
              <a:t>5 000 000</a:t>
            </a: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FA19963E-93A7-C245-BED8-D640A22373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59642" y="4317156"/>
            <a:ext cx="2008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1800" b="0" i="0">
                <a:solidFill>
                  <a:schemeClr val="bg1"/>
                </a:solidFill>
                <a:latin typeface="Telegraf" pitchFamily="2" charset="77"/>
                <a:ea typeface="Calibri" charset="0"/>
                <a:cs typeface="Calibri" charset="0"/>
              </a:rPr>
              <a:t>Användare</a:t>
            </a: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C32B47A4-CE8C-AD40-B812-3A91A7A9EB1E}"/>
              </a:ext>
            </a:extLst>
          </p:cNvPr>
          <p:cNvSpPr/>
          <p:nvPr userDrawn="1"/>
        </p:nvSpPr>
        <p:spPr>
          <a:xfrm>
            <a:off x="2903402" y="3902758"/>
            <a:ext cx="13211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200" b="1" i="0">
                <a:solidFill>
                  <a:schemeClr val="accent1">
                    <a:lumMod val="50000"/>
                  </a:schemeClr>
                </a:solidFill>
                <a:latin typeface="Telegraf UltraBold" pitchFamily="2" charset="77"/>
                <a:ea typeface="Calibri" charset="0"/>
                <a:cs typeface="Calibri" charset="0"/>
              </a:rPr>
              <a:t>107 367</a:t>
            </a: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B858FA74-E75F-A446-B896-B380CACED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5642" y="6117400"/>
            <a:ext cx="2008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1800" b="0" i="0">
                <a:solidFill>
                  <a:schemeClr val="bg1"/>
                </a:solidFill>
                <a:latin typeface="Telegraf" pitchFamily="2" charset="77"/>
                <a:ea typeface="Calibri" charset="0"/>
                <a:cs typeface="Calibri" charset="0"/>
              </a:rPr>
              <a:t>Sidvisningar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50D89543-E544-FE40-9744-663A3599E9D2}"/>
              </a:ext>
            </a:extLst>
          </p:cNvPr>
          <p:cNvSpPr/>
          <p:nvPr userDrawn="1"/>
        </p:nvSpPr>
        <p:spPr>
          <a:xfrm>
            <a:off x="4966817" y="5703002"/>
            <a:ext cx="19463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 pitchFamily="2" charset="77"/>
                <a:ea typeface="Calibri" charset="0"/>
                <a:cs typeface="Calibri" charset="0"/>
              </a:rPr>
              <a:t>46 000 000</a:t>
            </a: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23B12F5C-E6C1-EE4C-BC78-244352F704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5642" y="2592078"/>
            <a:ext cx="20087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en-US" altLang="en-US" sz="1800" b="0" i="0" err="1">
                <a:solidFill>
                  <a:schemeClr val="bg1"/>
                </a:solidFill>
                <a:latin typeface="Telegraf" pitchFamily="2" charset="77"/>
              </a:rPr>
              <a:t>Kunder</a:t>
            </a:r>
            <a:r>
              <a:rPr lang="en-US" altLang="en-US" sz="1800" b="0" i="0">
                <a:solidFill>
                  <a:schemeClr val="bg1"/>
                </a:solidFill>
                <a:latin typeface="Telegraf" pitchFamily="2" charset="77"/>
              </a:rPr>
              <a:t> </a:t>
            </a:r>
            <a:r>
              <a:rPr lang="en-US" altLang="en-US" sz="1800" b="0" i="0" err="1">
                <a:solidFill>
                  <a:schemeClr val="bg1"/>
                </a:solidFill>
                <a:latin typeface="Telegraf" pitchFamily="2" charset="77"/>
              </a:rPr>
              <a:t>globalt</a:t>
            </a:r>
            <a:endParaRPr lang="en-US" altLang="en-US" sz="1800" b="0" i="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90945A1-8A62-EB4C-AA53-B451585A0A93}"/>
              </a:ext>
            </a:extLst>
          </p:cNvPr>
          <p:cNvSpPr/>
          <p:nvPr userDrawn="1"/>
        </p:nvSpPr>
        <p:spPr>
          <a:xfrm>
            <a:off x="5381995" y="2172732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 pitchFamily="2" charset="77"/>
                <a:ea typeface="Calibri" charset="0"/>
                <a:cs typeface="Calibri" charset="0"/>
              </a:rPr>
              <a:t>2100+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ABDB14AE-085B-584F-BFEC-958506D324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4551" y="4778900"/>
            <a:ext cx="2008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1400" b="0" i="0">
                <a:solidFill>
                  <a:schemeClr val="bg1"/>
                </a:solidFill>
                <a:latin typeface="Telegraf Medium" pitchFamily="2" charset="77"/>
                <a:ea typeface="Calibri" charset="0"/>
                <a:cs typeface="Calibri" charset="0"/>
              </a:rPr>
              <a:t>Kundnöjdhet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 userDrawn="1"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graphicFrame>
        <p:nvGraphicFramePr>
          <p:cNvPr id="66" name="Diagram 65">
            <a:extLst>
              <a:ext uri="{FF2B5EF4-FFF2-40B4-BE49-F238E27FC236}">
                <a16:creationId xmlns:a16="http://schemas.microsoft.com/office/drawing/2014/main" id="{6C02409E-70DC-CD4E-B420-231409F0792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5121764"/>
              </p:ext>
            </p:extLst>
          </p:nvPr>
        </p:nvGraphicFramePr>
        <p:xfrm>
          <a:off x="2473944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23">
            <a:extLst>
              <a:ext uri="{FF2B5EF4-FFF2-40B4-BE49-F238E27FC236}">
                <a16:creationId xmlns:a16="http://schemas.microsoft.com/office/drawing/2014/main" id="{920ED53E-0489-B941-BC78-B9960DDAD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3938" y="5695485"/>
            <a:ext cx="750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i="0">
                <a:solidFill>
                  <a:schemeClr val="accent1">
                    <a:lumMod val="50000"/>
                  </a:schemeClr>
                </a:solidFill>
                <a:latin typeface="Telegraf UltraBold" pitchFamily="2" charset="77"/>
              </a:rPr>
              <a:t>97 %</a:t>
            </a: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879ABEC2-192E-D14D-8AF2-74B252F060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4842" y="6490776"/>
            <a:ext cx="2008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32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8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4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94C1"/>
              </a:buClr>
              <a:buFont typeface="Arial" charset="0"/>
              <a:buChar char="•"/>
              <a:defRPr sz="2000">
                <a:solidFill>
                  <a:srgbClr val="5E605F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v-SE" altLang="en-US" sz="1400" b="0" i="0">
                <a:solidFill>
                  <a:schemeClr val="accent1">
                    <a:lumMod val="50000"/>
                  </a:schemeClr>
                </a:solidFill>
                <a:latin typeface="Telegraf Medium" pitchFamily="2" charset="77"/>
                <a:ea typeface="Calibri" charset="0"/>
                <a:cs typeface="Calibri" charset="0"/>
              </a:rPr>
              <a:t>Kundlojalitet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 userDrawn="1"/>
        </p:nvSpPr>
        <p:spPr>
          <a:xfrm>
            <a:off x="9609819" y="171463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854" y="53770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854" y="5838032"/>
            <a:ext cx="2138363" cy="9151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6796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entech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 userDrawn="1"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 userDrawn="1"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 userDrawn="1"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 userDrawn="1"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 userDrawn="1"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 userDrawn="1"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 userDrawn="1"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 userDrawn="1"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D38A82A3-3110-D348-8BDF-6ABF95130B93}"/>
              </a:ext>
            </a:extLst>
          </p:cNvPr>
          <p:cNvSpPr/>
          <p:nvPr userDrawn="1"/>
        </p:nvSpPr>
        <p:spPr>
          <a:xfrm>
            <a:off x="440836" y="2454546"/>
            <a:ext cx="1177564" cy="745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1999: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GlobeSoft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 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blir grunnlagt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73B271E-EB7C-9649-A81C-D89CD126C020}"/>
              </a:ext>
            </a:extLst>
          </p:cNvPr>
          <p:cNvSpPr/>
          <p:nvPr userDrawn="1"/>
        </p:nvSpPr>
        <p:spPr>
          <a:xfrm>
            <a:off x="879504" y="4329504"/>
            <a:ext cx="1666912" cy="1231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2000: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Rekrutteringsbyrået Rådhuset Rekruttering begynner å lage det som senere skal bli </a:t>
            </a:r>
            <a:r>
              <a:rPr lang="nb-NO" sz="1100" err="1">
                <a:solidFill>
                  <a:schemeClr val="bg1"/>
                </a:solidFill>
                <a:latin typeface="Telegraf" panose="00000500000000000000" pitchFamily="50" charset="0"/>
              </a:rPr>
              <a:t>Webcruiter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5D296B4-904F-D04D-ABB4-635DA5ADC6CE}"/>
              </a:ext>
            </a:extLst>
          </p:cNvPr>
          <p:cNvSpPr/>
          <p:nvPr userDrawn="1"/>
        </p:nvSpPr>
        <p:spPr>
          <a:xfrm>
            <a:off x="2626052" y="2516768"/>
            <a:ext cx="1666912" cy="107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2003: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HR Manager Talent Solutions og </a:t>
            </a: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Webcruiter</a:t>
            </a: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 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blir grunnlagt.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B0945FF-3669-ED4D-B6A4-8CEF2A414CA3}"/>
              </a:ext>
            </a:extLst>
          </p:cNvPr>
          <p:cNvSpPr/>
          <p:nvPr userDrawn="1"/>
        </p:nvSpPr>
        <p:spPr>
          <a:xfrm>
            <a:off x="7727263" y="2904228"/>
            <a:ext cx="1539739" cy="74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2016: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GlobeSoft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 endrer navn til </a:t>
            </a: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ReachMee</a:t>
            </a: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C8AE9A-4D26-D34E-BC7F-573A45B847DB}"/>
              </a:ext>
            </a:extLst>
          </p:cNvPr>
          <p:cNvSpPr/>
          <p:nvPr userDrawn="1"/>
        </p:nvSpPr>
        <p:spPr>
          <a:xfrm>
            <a:off x="9422175" y="4329504"/>
            <a:ext cx="2187890" cy="1257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2019: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HR Manager Talent Solutions 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og </a:t>
            </a: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Webcruiter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 fusjonerer. </a:t>
            </a:r>
            <a:b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</a:b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Et drøyt halvår senere følger </a:t>
            </a: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ReachMee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 og </a:t>
            </a:r>
            <a:r>
              <a:rPr lang="nb-NO" sz="1100" err="1">
                <a:solidFill>
                  <a:schemeClr val="bg1"/>
                </a:solidFill>
                <a:latin typeface="Telegraf SemiBold" panose="00000700000000000000" pitchFamily="50" charset="0"/>
              </a:rPr>
              <a:t>Talmundo</a:t>
            </a:r>
            <a:r>
              <a:rPr lang="nb-NO" sz="1100">
                <a:solidFill>
                  <a:schemeClr val="bg1"/>
                </a:solidFill>
                <a:latin typeface="Telegraf" panose="00000500000000000000" pitchFamily="50" charset="0"/>
              </a:rPr>
              <a:t> med kort tids mellomrom. </a:t>
            </a:r>
          </a:p>
        </p:txBody>
      </p:sp>
      <p:sp>
        <p:nvSpPr>
          <p:cNvPr id="18" name="Rubrik 5">
            <a:extLst>
              <a:ext uri="{FF2B5EF4-FFF2-40B4-BE49-F238E27FC236}">
                <a16:creationId xmlns:a16="http://schemas.microsoft.com/office/drawing/2014/main" id="{22989FAB-C0DB-3C4D-AAF8-B35CBAFB0074}"/>
              </a:ext>
            </a:extLst>
          </p:cNvPr>
          <p:cNvSpPr txBox="1">
            <a:spLocks/>
          </p:cNvSpPr>
          <p:nvPr userDrawn="1"/>
        </p:nvSpPr>
        <p:spPr>
          <a:xfrm>
            <a:off x="10447393" y="3421950"/>
            <a:ext cx="1017495" cy="46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ctr"/>
            <a:r>
              <a:rPr lang="sv-SE" sz="1800" b="1" i="0">
                <a:latin typeface="Telegraf SemiBold" pitchFamily="2" charset="77"/>
              </a:rPr>
              <a:t>2020</a:t>
            </a:r>
          </a:p>
        </p:txBody>
      </p:sp>
      <p:sp>
        <p:nvSpPr>
          <p:cNvPr id="19" name="Rubrik 5">
            <a:extLst>
              <a:ext uri="{FF2B5EF4-FFF2-40B4-BE49-F238E27FC236}">
                <a16:creationId xmlns:a16="http://schemas.microsoft.com/office/drawing/2014/main" id="{CF21E3D0-5F4E-FD4F-91AF-F6DDC5ECE589}"/>
              </a:ext>
            </a:extLst>
          </p:cNvPr>
          <p:cNvSpPr txBox="1">
            <a:spLocks/>
          </p:cNvSpPr>
          <p:nvPr userDrawn="1"/>
        </p:nvSpPr>
        <p:spPr>
          <a:xfrm>
            <a:off x="5587251" y="3421950"/>
            <a:ext cx="1017495" cy="46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ctr"/>
            <a:r>
              <a:rPr lang="sv-SE" sz="1800" b="1" i="0">
                <a:latin typeface="Telegraf SemiBold" pitchFamily="2" charset="77"/>
              </a:rPr>
              <a:t>2010</a:t>
            </a:r>
          </a:p>
        </p:txBody>
      </p:sp>
      <p:sp>
        <p:nvSpPr>
          <p:cNvPr id="20" name="Rubrik 5">
            <a:extLst>
              <a:ext uri="{FF2B5EF4-FFF2-40B4-BE49-F238E27FC236}">
                <a16:creationId xmlns:a16="http://schemas.microsoft.com/office/drawing/2014/main" id="{B5D18AB0-0E36-5D49-9CC3-C4397F22E700}"/>
              </a:ext>
            </a:extLst>
          </p:cNvPr>
          <p:cNvSpPr txBox="1">
            <a:spLocks/>
          </p:cNvSpPr>
          <p:nvPr userDrawn="1"/>
        </p:nvSpPr>
        <p:spPr>
          <a:xfrm>
            <a:off x="563544" y="3421950"/>
            <a:ext cx="1017495" cy="46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ctr"/>
            <a:r>
              <a:rPr lang="sv-SE" sz="1800" b="1" i="0">
                <a:latin typeface="Telegraf SemiBold" pitchFamily="2" charset="77"/>
              </a:rPr>
              <a:t>2000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0FC27AA-B66F-7F41-85F4-96B5502208A6}"/>
              </a:ext>
            </a:extLst>
          </p:cNvPr>
          <p:cNvSpPr txBox="1">
            <a:spLocks/>
          </p:cNvSpPr>
          <p:nvPr userDrawn="1"/>
        </p:nvSpPr>
        <p:spPr>
          <a:xfrm>
            <a:off x="349900" y="482898"/>
            <a:ext cx="1177564" cy="323487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45720" rIns="7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None/>
              <a:defRPr sz="1400" b="0" i="0" kern="1200" spc="0" baseline="0">
                <a:solidFill>
                  <a:schemeClr val="tx1"/>
                </a:solidFill>
                <a:latin typeface="Telegraf Med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None/>
              <a:defRPr sz="20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None/>
              <a:defRPr sz="16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None/>
              <a:defRPr sz="1600" kern="1200">
                <a:solidFill>
                  <a:srgbClr val="151517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TIMELINE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0953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85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75" r:id="rId3"/>
    <p:sldLayoutId id="2147483682" r:id="rId4"/>
    <p:sldLayoutId id="2147483667" r:id="rId5"/>
    <p:sldLayoutId id="2147483655" r:id="rId6"/>
    <p:sldLayoutId id="2147483661" r:id="rId7"/>
    <p:sldLayoutId id="2147483673" r:id="rId8"/>
    <p:sldLayoutId id="2147483677" r:id="rId9"/>
    <p:sldLayoutId id="2147483670" r:id="rId10"/>
    <p:sldLayoutId id="2147483671" r:id="rId11"/>
    <p:sldLayoutId id="2147483654" r:id="rId12"/>
    <p:sldLayoutId id="2147483663" r:id="rId13"/>
    <p:sldLayoutId id="2147483674" r:id="rId14"/>
    <p:sldLayoutId id="2147483651" r:id="rId15"/>
    <p:sldLayoutId id="2147483665" r:id="rId16"/>
    <p:sldLayoutId id="2147483649" r:id="rId17"/>
    <p:sldLayoutId id="2147483672" r:id="rId18"/>
    <p:sldLayoutId id="2147483679" r:id="rId19"/>
    <p:sldLayoutId id="2147483680" r:id="rId20"/>
    <p:sldLayoutId id="2147483683" r:id="rId21"/>
    <p:sldLayoutId id="2147483650" r:id="rId22"/>
    <p:sldLayoutId id="2147483685" r:id="rId23"/>
    <p:sldLayoutId id="2147483686" r:id="rId24"/>
    <p:sldLayoutId id="2147483669" r:id="rId25"/>
    <p:sldLayoutId id="2147483657" r:id="rId26"/>
    <p:sldLayoutId id="2147483652" r:id="rId27"/>
    <p:sldLayoutId id="2147483656" r:id="rId28"/>
    <p:sldLayoutId id="2147483684" r:id="rId29"/>
    <p:sldLayoutId id="2147483689" r:id="rId30"/>
    <p:sldLayoutId id="2147483653" r:id="rId31"/>
    <p:sldLayoutId id="2147483687" r:id="rId32"/>
    <p:sldLayoutId id="2147483688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758366F-27D0-486E-A414-D9DFEC5E2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9283" t="19751" r="16477" b="14691"/>
          <a:stretch/>
        </p:blipFill>
        <p:spPr>
          <a:xfrm rot="609411">
            <a:off x="4474161" y="228599"/>
            <a:ext cx="7429501" cy="7581901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7EBCEDC-2FA3-49A1-9415-C371B4962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643" y="1806065"/>
            <a:ext cx="5026544" cy="803893"/>
          </a:xfrm>
        </p:spPr>
        <p:txBody>
          <a:bodyPr>
            <a:normAutofit/>
          </a:bodyPr>
          <a:lstStyle/>
          <a:p>
            <a:r>
              <a:rPr lang="sv-SE" sz="2800" b="1" dirty="0" err="1">
                <a:solidFill>
                  <a:schemeClr val="bg1"/>
                </a:solidFill>
              </a:rPr>
              <a:t>Medarbejdere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75B087-D4FE-44E6-8D5E-F706562B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3" y="481077"/>
            <a:ext cx="10933472" cy="1944623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rgbClr val="FFCFCD"/>
                </a:solidFill>
              </a:rPr>
              <a:t>Velkomstinformation</a:t>
            </a:r>
            <a:r>
              <a:rPr lang="sv-SE" dirty="0">
                <a:solidFill>
                  <a:srgbClr val="FFCFCD"/>
                </a:solidFill>
              </a:rPr>
              <a:t> Weekli</a:t>
            </a:r>
          </a:p>
        </p:txBody>
      </p:sp>
      <p:pic>
        <p:nvPicPr>
          <p:cNvPr id="14" name="Bildobjekt 1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28FAC3A-AA01-41AF-BF0F-103371C321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-1188763" y="2214381"/>
            <a:ext cx="6416125" cy="44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B84D60E-EACD-460A-B373-7182012DB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</a:blip>
          <a:srcRect l="-9647" t="-2851" r="22793" b="43671"/>
          <a:stretch/>
        </p:blipFill>
        <p:spPr>
          <a:xfrm>
            <a:off x="899077" y="-1115555"/>
            <a:ext cx="11702553" cy="7973555"/>
          </a:xfrm>
          <a:prstGeom prst="rect">
            <a:avLst/>
          </a:prstGeom>
        </p:spPr>
      </p:pic>
      <p:sp>
        <p:nvSpPr>
          <p:cNvPr id="6" name="Underrubrik 5">
            <a:extLst>
              <a:ext uri="{FF2B5EF4-FFF2-40B4-BE49-F238E27FC236}">
                <a16:creationId xmlns:a16="http://schemas.microsoft.com/office/drawing/2014/main" id="{FDF9F963-6F22-4CD9-A4F3-ADF99D88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59" y="2086392"/>
            <a:ext cx="5942925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Arbejdsgiveren er ansvarlig for at undgå sundhedsrisici på arbejdspladsen. For at holde styr på virksomhedens organisatoriske og sociale arbejdsmiljø, bliver du nødt til at have regulære og systematiske pulsundersøgelser.</a:t>
            </a:r>
          </a:p>
          <a:p>
            <a:pPr algn="l">
              <a:spcAft>
                <a:spcPts val="0"/>
              </a:spcAft>
            </a:pP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Arbejdsmiljøet er i konstant forandring, så det er vigtigt konstant at monitorere udviklingen i organisationen, for at undgå risici.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FA025B55-C460-40E5-8656-7B65E8029F6C}"/>
              </a:ext>
            </a:extLst>
          </p:cNvPr>
          <p:cNvSpPr txBox="1">
            <a:spLocks/>
          </p:cNvSpPr>
          <p:nvPr/>
        </p:nvSpPr>
        <p:spPr>
          <a:xfrm>
            <a:off x="323413" y="481078"/>
            <a:ext cx="10933472" cy="957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r>
              <a:rPr lang="da-DK" sz="5400" dirty="0">
                <a:solidFill>
                  <a:schemeClr val="accent2"/>
                </a:solidFill>
              </a:rPr>
              <a:t>Hvorfor undersøge arbejdssituationen?</a:t>
            </a:r>
          </a:p>
        </p:txBody>
      </p:sp>
    </p:spTree>
    <p:extLst>
      <p:ext uri="{BB962C8B-B14F-4D97-AF65-F5344CB8AC3E}">
        <p14:creationId xmlns:p14="http://schemas.microsoft.com/office/powerpoint/2010/main" val="260627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B84D60E-EACD-460A-B373-7182012DB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1000"/>
          </a:blip>
          <a:srcRect l="35980" t="48198" r="-1"/>
          <a:stretch/>
        </p:blipFill>
        <p:spPr>
          <a:xfrm>
            <a:off x="0" y="-1"/>
            <a:ext cx="8625978" cy="697964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C5ED195-5A15-4EE9-8117-8B64FD149D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7649" t="14894" r="35176" b="13172"/>
          <a:stretch/>
        </p:blipFill>
        <p:spPr>
          <a:xfrm rot="647512">
            <a:off x="8028257" y="953269"/>
            <a:ext cx="2993486" cy="5546901"/>
          </a:xfrm>
          <a:prstGeom prst="rect">
            <a:avLst/>
          </a:prstGeom>
        </p:spPr>
      </p:pic>
      <p:sp>
        <p:nvSpPr>
          <p:cNvPr id="6" name="Underrubrik 5">
            <a:extLst>
              <a:ext uri="{FF2B5EF4-FFF2-40B4-BE49-F238E27FC236}">
                <a16:creationId xmlns:a16="http://schemas.microsoft.com/office/drawing/2014/main" id="{FDF9F963-6F22-4CD9-A4F3-ADF99D885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316" y="3109667"/>
            <a:ext cx="5116449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Weekli er et system til pulserende medarbejderundersøgelser, som stiller 10 ugentlige spørgsmål om det psykosociale og fysiske arbejdsmiljø. </a:t>
            </a:r>
          </a:p>
          <a:p>
            <a:pPr>
              <a:spcAft>
                <a:spcPts val="0"/>
              </a:spcAft>
            </a:pP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Vha. den data som bliver genereret, kan ledere og HR foretage bedre beslutninger og arbejde mere proaktivt med forbedringer i virksomheden </a:t>
            </a:r>
            <a:b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- noget som gavner alle! </a:t>
            </a:r>
            <a:endParaRPr lang="en-US" sz="1600" dirty="0">
              <a:solidFill>
                <a:schemeClr val="bg1"/>
              </a:solidFill>
              <a:latin typeface="Telegra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A7E2543-2D5A-4D03-A53A-1F0994901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6134" y="473797"/>
            <a:ext cx="10883350" cy="2387600"/>
          </a:xfrm>
        </p:spPr>
        <p:txBody>
          <a:bodyPr/>
          <a:lstStyle/>
          <a:p>
            <a:r>
              <a:rPr lang="sv-SE" sz="5400" dirty="0" err="1">
                <a:solidFill>
                  <a:schemeClr val="accent2"/>
                </a:solidFill>
              </a:rPr>
              <a:t>Hvad</a:t>
            </a:r>
            <a:r>
              <a:rPr lang="sv-SE" sz="5400" dirty="0">
                <a:solidFill>
                  <a:schemeClr val="accent2"/>
                </a:solidFill>
              </a:rPr>
              <a:t> er Weekli?</a:t>
            </a:r>
          </a:p>
        </p:txBody>
      </p:sp>
    </p:spTree>
    <p:extLst>
      <p:ext uri="{BB962C8B-B14F-4D97-AF65-F5344CB8AC3E}">
        <p14:creationId xmlns:p14="http://schemas.microsoft.com/office/powerpoint/2010/main" val="282142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F741F1-3519-489F-B8FB-72D1039253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-171894" y="-495963"/>
            <a:ext cx="6858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0C09C48-93BA-4C47-AA18-35AFAE3E5E90}"/>
              </a:ext>
            </a:extLst>
          </p:cNvPr>
          <p:cNvSpPr txBox="1"/>
          <p:nvPr/>
        </p:nvSpPr>
        <p:spPr>
          <a:xfrm>
            <a:off x="2849527" y="3429000"/>
            <a:ext cx="6804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Telegraf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latin typeface="Telegraf"/>
              </a:rPr>
              <a:t>Som medarbejder har du muligheden for at tilkendegive </a:t>
            </a:r>
            <a:br>
              <a:rPr lang="da-DK" dirty="0">
                <a:solidFill>
                  <a:schemeClr val="bg1"/>
                </a:solidFill>
                <a:latin typeface="Telegraf"/>
              </a:rPr>
            </a:br>
            <a:r>
              <a:rPr lang="da-DK" dirty="0">
                <a:solidFill>
                  <a:schemeClr val="bg1"/>
                </a:solidFill>
                <a:latin typeface="Telegraf"/>
              </a:rPr>
              <a:t>dine holdninger om arbejdssituationen på regulær basis. </a:t>
            </a:r>
            <a:br>
              <a:rPr lang="da-DK" dirty="0">
                <a:solidFill>
                  <a:schemeClr val="bg1"/>
                </a:solidFill>
                <a:latin typeface="Telegraf"/>
              </a:rPr>
            </a:br>
            <a:r>
              <a:rPr lang="da-DK" dirty="0">
                <a:solidFill>
                  <a:schemeClr val="bg1"/>
                </a:solidFill>
                <a:latin typeface="Telegraf"/>
              </a:rPr>
              <a:t>Det betyder at du kan påvirke arbejdsmiljøet, fysisk såvel </a:t>
            </a:r>
            <a:br>
              <a:rPr lang="da-DK" dirty="0">
                <a:solidFill>
                  <a:schemeClr val="bg1"/>
                </a:solidFill>
                <a:latin typeface="Telegraf"/>
              </a:rPr>
            </a:br>
            <a:r>
              <a:rPr lang="da-DK" dirty="0">
                <a:solidFill>
                  <a:schemeClr val="bg1"/>
                </a:solidFill>
                <a:latin typeface="Telegraf"/>
              </a:rPr>
              <a:t>som psykisk, samt den udvikling som virksomheden foretager. Gennem data og indsigter får du altså muligheden for at øge ejerskabet på din egen udvikling. </a:t>
            </a:r>
            <a:endParaRPr lang="sv-SE" dirty="0">
              <a:solidFill>
                <a:schemeClr val="bg1"/>
              </a:solidFill>
              <a:latin typeface="Telegraf"/>
            </a:endParaRP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511A272F-9073-4276-B5CF-E9FE51BFF36D}"/>
              </a:ext>
            </a:extLst>
          </p:cNvPr>
          <p:cNvSpPr/>
          <p:nvPr/>
        </p:nvSpPr>
        <p:spPr>
          <a:xfrm rot="378283">
            <a:off x="7825474" y="1086325"/>
            <a:ext cx="2508054" cy="2024277"/>
          </a:xfrm>
          <a:prstGeom prst="wedgeRoundRectCallout">
            <a:avLst/>
          </a:prstGeom>
          <a:solidFill>
            <a:srgbClr val="FFCFCD"/>
          </a:solidFill>
          <a:ln w="28575">
            <a:solidFill>
              <a:srgbClr val="FFCFC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err="1">
                <a:solidFill>
                  <a:srgbClr val="3B3B55"/>
                </a:solidFill>
                <a:latin typeface="Telegraf" panose="00000500000000000000"/>
              </a:rPr>
              <a:t>Hvad</a:t>
            </a:r>
            <a:r>
              <a:rPr lang="sv-SE" sz="2800" b="1" dirty="0">
                <a:solidFill>
                  <a:srgbClr val="3B3B55"/>
                </a:solidFill>
                <a:latin typeface="Telegraf" panose="00000500000000000000"/>
              </a:rPr>
              <a:t> betyder det for mig?</a:t>
            </a:r>
          </a:p>
        </p:txBody>
      </p:sp>
    </p:spTree>
    <p:extLst>
      <p:ext uri="{BB962C8B-B14F-4D97-AF65-F5344CB8AC3E}">
        <p14:creationId xmlns:p14="http://schemas.microsoft.com/office/powerpoint/2010/main" val="36198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ås med hel fyllning">
            <a:extLst>
              <a:ext uri="{FF2B5EF4-FFF2-40B4-BE49-F238E27FC236}">
                <a16:creationId xmlns:a16="http://schemas.microsoft.com/office/drawing/2014/main" id="{2F41D407-C94E-4800-BF46-5E6A78D2D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63844" y="-3287220"/>
            <a:ext cx="11320544" cy="11320544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C3052D5-4C9D-45A3-AE35-B6466E55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20" y="1058770"/>
            <a:ext cx="9634359" cy="2370230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FFCFCD"/>
                </a:solidFill>
              </a:rPr>
              <a:t>Anonymitet er et must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5052A3-C642-4737-96D4-83C6B3D96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0782" y="3184310"/>
            <a:ext cx="5530434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Som medarbejder, kan du føle dig sikker på at være 100% anonym, da det ikke er muligt at foretage deduktion på svar, grundet </a:t>
            </a:r>
            <a:r>
              <a:rPr lang="da-DK" sz="1600" dirty="0" err="1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Weeklis</a:t>
            </a:r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 kryptering.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Telegraf"/>
                <a:ea typeface="Calibri" panose="020F0502020204030204" pitchFamily="34" charset="0"/>
                <a:cs typeface="Times New Roman" panose="02020603050405020304" pitchFamily="18" charset="0"/>
              </a:rPr>
              <a:t>Hvis du er medlem af et team med færre end 5 medarbejdere, så vil lederen kun have adgang til noget af teamets data. </a:t>
            </a:r>
            <a:endParaRPr lang="sv-SE" sz="1600" dirty="0">
              <a:solidFill>
                <a:schemeClr val="bg1"/>
              </a:solidFill>
              <a:latin typeface="Telegra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>
            <a:extLst>
              <a:ext uri="{FF2B5EF4-FFF2-40B4-BE49-F238E27FC236}">
                <a16:creationId xmlns:a16="http://schemas.microsoft.com/office/drawing/2014/main" id="{31528FF5-6B12-46D0-BE3E-CB7E2F75E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07" y="1511299"/>
            <a:ext cx="2548148" cy="490231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3B1C456B-9606-48FD-A30D-249E3E13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203" y="1511300"/>
            <a:ext cx="2547837" cy="4902311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8668B1D-C332-49FF-97FE-744B859FD60E}"/>
              </a:ext>
            </a:extLst>
          </p:cNvPr>
          <p:cNvSpPr txBox="1"/>
          <p:nvPr/>
        </p:nvSpPr>
        <p:spPr>
          <a:xfrm>
            <a:off x="4330700" y="2539059"/>
            <a:ext cx="27813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“coach” kan du besvar</a:t>
            </a:r>
            <a:r>
              <a:rPr lang="da-DK" sz="1600" dirty="0">
                <a:solidFill>
                  <a:schemeClr val="bg1"/>
                </a:solidFill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spørgsmålene som Weekli genererer</a:t>
            </a:r>
            <a:endParaRPr lang="da-DK" sz="16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CB65340-BF1D-48B4-8942-44ACFF7F7A1D}"/>
              </a:ext>
            </a:extLst>
          </p:cNvPr>
          <p:cNvSpPr txBox="1"/>
          <p:nvPr/>
        </p:nvSpPr>
        <p:spPr>
          <a:xfrm>
            <a:off x="4330700" y="4608195"/>
            <a:ext cx="27813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følge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dine </a:t>
            </a:r>
            <a:b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egne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data over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vha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imensioner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skalaer</a:t>
            </a:r>
            <a:endParaRPr lang="en-US" sz="1600" dirty="0">
              <a:solidFill>
                <a:schemeClr val="bg1"/>
              </a:solidFill>
              <a:effectLst/>
              <a:latin typeface="Telegraf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4F3817A6-FD8E-4C43-A81E-AD742AD19CBE}"/>
              </a:ext>
            </a:extLst>
          </p:cNvPr>
          <p:cNvCxnSpPr/>
          <p:nvPr/>
        </p:nvCxnSpPr>
        <p:spPr>
          <a:xfrm flipH="1">
            <a:off x="4610100" y="3695700"/>
            <a:ext cx="2242558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4586B8C2-6D45-41A0-AFF7-F80F5FB4BDF7}"/>
              </a:ext>
            </a:extLst>
          </p:cNvPr>
          <p:cNvCxnSpPr>
            <a:cxnSpLocks/>
          </p:cNvCxnSpPr>
          <p:nvPr/>
        </p:nvCxnSpPr>
        <p:spPr>
          <a:xfrm>
            <a:off x="4749800" y="4176394"/>
            <a:ext cx="2199771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4">
            <a:extLst>
              <a:ext uri="{FF2B5EF4-FFF2-40B4-BE49-F238E27FC236}">
                <a16:creationId xmlns:a16="http://schemas.microsoft.com/office/drawing/2014/main" id="{20F14D28-D497-4009-B4DD-2A14F217337F}"/>
              </a:ext>
            </a:extLst>
          </p:cNvPr>
          <p:cNvSpPr txBox="1">
            <a:spLocks/>
          </p:cNvSpPr>
          <p:nvPr/>
        </p:nvSpPr>
        <p:spPr>
          <a:xfrm>
            <a:off x="323413" y="481078"/>
            <a:ext cx="10933472" cy="957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l"/>
            <a:r>
              <a:rPr lang="da-DK" sz="5400" dirty="0">
                <a:solidFill>
                  <a:schemeClr val="accent2"/>
                </a:solidFill>
              </a:rPr>
              <a:t>Hvad du foretager dig i Weekli</a:t>
            </a:r>
          </a:p>
        </p:txBody>
      </p:sp>
    </p:spTree>
    <p:extLst>
      <p:ext uri="{BB962C8B-B14F-4D97-AF65-F5344CB8AC3E}">
        <p14:creationId xmlns:p14="http://schemas.microsoft.com/office/powerpoint/2010/main" val="66096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775C240-6778-449A-8D23-57FA63D50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98" y="1523997"/>
            <a:ext cx="2541693" cy="488960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834825F-A952-46AB-BBA4-10B81531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07" y="1511298"/>
            <a:ext cx="2548295" cy="490230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8668B1D-C332-49FF-97FE-744B859FD60E}"/>
              </a:ext>
            </a:extLst>
          </p:cNvPr>
          <p:cNvSpPr txBox="1"/>
          <p:nvPr/>
        </p:nvSpPr>
        <p:spPr>
          <a:xfrm>
            <a:off x="4330700" y="2539058"/>
            <a:ext cx="27813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modtager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indsigter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baseret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dine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svar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spørgsmålene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Weekli</a:t>
            </a:r>
            <a:endParaRPr lang="sv-SE" sz="16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CB65340-BF1D-48B4-8942-44ACFF7F7A1D}"/>
              </a:ext>
            </a:extLst>
          </p:cNvPr>
          <p:cNvSpPr txBox="1"/>
          <p:nvPr/>
        </p:nvSpPr>
        <p:spPr>
          <a:xfrm>
            <a:off x="4340729" y="4531333"/>
            <a:ext cx="27813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“Speak Up”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chatten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giver dig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muligheden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at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chatte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anonymt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med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Speak Up administrator.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Chatten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forbliver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anonym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så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længe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1600" dirty="0" err="1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ønsker</a:t>
            </a:r>
            <a:r>
              <a:rPr lang="en-US" sz="1600" dirty="0">
                <a:solidFill>
                  <a:schemeClr val="bg1"/>
                </a:solidFill>
                <a:effectLst/>
                <a:latin typeface="Telegraf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v-SE" sz="1600" dirty="0">
              <a:solidFill>
                <a:schemeClr val="bg1"/>
              </a:solidFill>
              <a:effectLst/>
              <a:latin typeface="Telegraf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4F3817A6-FD8E-4C43-A81E-AD742AD19CBE}"/>
              </a:ext>
            </a:extLst>
          </p:cNvPr>
          <p:cNvCxnSpPr/>
          <p:nvPr/>
        </p:nvCxnSpPr>
        <p:spPr>
          <a:xfrm flipH="1">
            <a:off x="4610100" y="3695700"/>
            <a:ext cx="2242558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4586B8C2-6D45-41A0-AFF7-F80F5FB4BDF7}"/>
              </a:ext>
            </a:extLst>
          </p:cNvPr>
          <p:cNvCxnSpPr>
            <a:cxnSpLocks/>
          </p:cNvCxnSpPr>
          <p:nvPr/>
        </p:nvCxnSpPr>
        <p:spPr>
          <a:xfrm>
            <a:off x="4749800" y="4176394"/>
            <a:ext cx="2199771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4">
            <a:extLst>
              <a:ext uri="{FF2B5EF4-FFF2-40B4-BE49-F238E27FC236}">
                <a16:creationId xmlns:a16="http://schemas.microsoft.com/office/drawing/2014/main" id="{62062997-FBD8-4B19-A0F2-3D46E502156B}"/>
              </a:ext>
            </a:extLst>
          </p:cNvPr>
          <p:cNvSpPr txBox="1">
            <a:spLocks/>
          </p:cNvSpPr>
          <p:nvPr/>
        </p:nvSpPr>
        <p:spPr>
          <a:xfrm>
            <a:off x="323413" y="481078"/>
            <a:ext cx="10933472" cy="957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l"/>
            <a:r>
              <a:rPr lang="da-DK" sz="5400" dirty="0">
                <a:solidFill>
                  <a:schemeClr val="accent2"/>
                </a:solidFill>
              </a:rPr>
              <a:t>Hvad du foretager dig i Weekli</a:t>
            </a:r>
          </a:p>
        </p:txBody>
      </p:sp>
    </p:spTree>
    <p:extLst>
      <p:ext uri="{BB962C8B-B14F-4D97-AF65-F5344CB8AC3E}">
        <p14:creationId xmlns:p14="http://schemas.microsoft.com/office/powerpoint/2010/main" val="127614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2620AB3-1E1D-49BF-BC7A-C5443DB3B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21244" r="18280"/>
          <a:stretch/>
        </p:blipFill>
        <p:spPr>
          <a:xfrm>
            <a:off x="7250762" y="-1"/>
            <a:ext cx="4941238" cy="4801631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CC542D72-6B57-418A-8BC0-8B0E9D776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846" y="2291137"/>
            <a:ext cx="1374198" cy="79415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Telegraf" panose="00000500000000000000" pitchFamily="2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Telegraf" panose="00000500000000000000" pitchFamily="2" charset="0"/>
              </a:rPr>
              <a:t> invitation </a:t>
            </a:r>
            <a:r>
              <a:rPr lang="en-US" sz="1200" dirty="0" err="1">
                <a:solidFill>
                  <a:schemeClr val="bg1"/>
                </a:solidFill>
                <a:latin typeface="Telegraf" panose="00000500000000000000" pitchFamily="2" charset="0"/>
              </a:rPr>
              <a:t>fra</a:t>
            </a:r>
            <a:r>
              <a:rPr lang="en-US" sz="1200" dirty="0">
                <a:solidFill>
                  <a:schemeClr val="bg1"/>
                </a:solidFill>
                <a:latin typeface="Telegraf" panose="00000500000000000000" pitchFamily="2" charset="0"/>
              </a:rPr>
              <a:t> Weekli </a:t>
            </a:r>
            <a:r>
              <a:rPr lang="en-US" sz="1200" dirty="0" err="1">
                <a:solidFill>
                  <a:schemeClr val="bg1"/>
                </a:solidFill>
                <a:latin typeface="Telegraf" panose="00000500000000000000" pitchFamily="2" charset="0"/>
              </a:rPr>
              <a:t>sendes</a:t>
            </a:r>
            <a:r>
              <a:rPr lang="en-US" sz="1200" dirty="0">
                <a:solidFill>
                  <a:schemeClr val="bg1"/>
                </a:solidFill>
                <a:latin typeface="Telegraf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 panose="00000500000000000000" pitchFamily="2" charset="0"/>
              </a:rPr>
              <a:t>til</a:t>
            </a:r>
            <a:r>
              <a:rPr lang="en-US" sz="1200" dirty="0">
                <a:solidFill>
                  <a:schemeClr val="bg1"/>
                </a:solidFill>
                <a:latin typeface="Telegraf" panose="00000500000000000000" pitchFamily="2" charset="0"/>
              </a:rPr>
              <a:t> din e-mail</a:t>
            </a:r>
            <a:endParaRPr lang="sv-SE" sz="1200" dirty="0">
              <a:solidFill>
                <a:srgbClr val="D3D3E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48FB3C8-9FDE-4513-A8CF-649EF8B15FB3}"/>
              </a:ext>
            </a:extLst>
          </p:cNvPr>
          <p:cNvSpPr txBox="1"/>
          <p:nvPr/>
        </p:nvSpPr>
        <p:spPr>
          <a:xfrm>
            <a:off x="1252239" y="4685550"/>
            <a:ext cx="17916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graf"/>
              </a:rPr>
              <a:t>Du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modtager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30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spørgsmål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når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du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opretter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dig. 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Telegraf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Telegraf"/>
              </a:rPr>
              <a:t>Efter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du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har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besvaret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disse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får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du 10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spørgsmål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ugentligt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DD6488F-55E8-4387-9CBB-DD189E2D4451}"/>
              </a:ext>
            </a:extLst>
          </p:cNvPr>
          <p:cNvSpPr txBox="1"/>
          <p:nvPr/>
        </p:nvSpPr>
        <p:spPr>
          <a:xfrm>
            <a:off x="3542961" y="2088399"/>
            <a:ext cx="1924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graf"/>
              </a:rPr>
              <a:t>Det er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nemmest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besvare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dine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spørgsmål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appen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! 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Telegraf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legraf"/>
              </a:rPr>
              <a:t>I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appen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kan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du se dine data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og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indsigter</a:t>
            </a:r>
            <a:endParaRPr lang="en-US" sz="1200" dirty="0">
              <a:solidFill>
                <a:schemeClr val="bg1"/>
              </a:solidFill>
              <a:latin typeface="Telegraf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C39ED03-4F63-4CB8-8129-E6A3E2B4D86D}"/>
              </a:ext>
            </a:extLst>
          </p:cNvPr>
          <p:cNvSpPr txBox="1"/>
          <p:nvPr/>
        </p:nvSpPr>
        <p:spPr>
          <a:xfrm>
            <a:off x="3658797" y="4884227"/>
            <a:ext cx="1677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graf"/>
              </a:rPr>
              <a:t>Du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kan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også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besvare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via et link,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som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sendes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til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din e-mail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når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der er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ugentlig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puls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.</a:t>
            </a:r>
            <a:endParaRPr lang="sv-SE" sz="1100" dirty="0">
              <a:solidFill>
                <a:schemeClr val="bg1"/>
              </a:solidFill>
              <a:latin typeface="Telegraf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A5C690F-9713-4907-83E3-26080DD6A931}"/>
              </a:ext>
            </a:extLst>
          </p:cNvPr>
          <p:cNvSpPr txBox="1"/>
          <p:nvPr/>
        </p:nvSpPr>
        <p:spPr>
          <a:xfrm>
            <a:off x="5664363" y="4685549"/>
            <a:ext cx="18997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Telegraf"/>
              </a:rPr>
              <a:t>Besvar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spørgsmålene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så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ofte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du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kan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! Des mere data, des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bedre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beslutninger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kan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dine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ledere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elegraf"/>
              </a:rPr>
              <a:t>tage</a:t>
            </a:r>
            <a:r>
              <a:rPr lang="en-US" sz="1200" dirty="0">
                <a:solidFill>
                  <a:schemeClr val="bg1"/>
                </a:solidFill>
                <a:latin typeface="Telegraf"/>
              </a:rPr>
              <a:t>. </a:t>
            </a:r>
            <a:endParaRPr lang="sv-SE" sz="1200" dirty="0">
              <a:solidFill>
                <a:schemeClr val="bg1"/>
              </a:solidFill>
              <a:latin typeface="Telegraf"/>
            </a:endParaRP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1B5ED77-FA1B-4004-A8D1-0EF6637C87F3}"/>
              </a:ext>
            </a:extLst>
          </p:cNvPr>
          <p:cNvCxnSpPr>
            <a:cxnSpLocks/>
          </p:cNvCxnSpPr>
          <p:nvPr/>
        </p:nvCxnSpPr>
        <p:spPr>
          <a:xfrm>
            <a:off x="987767" y="3931666"/>
            <a:ext cx="6820593" cy="0"/>
          </a:xfrm>
          <a:prstGeom prst="line">
            <a:avLst/>
          </a:prstGeom>
          <a:ln w="44450">
            <a:solidFill>
              <a:srgbClr val="D3D3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 7">
            <a:extLst>
              <a:ext uri="{FF2B5EF4-FFF2-40B4-BE49-F238E27FC236}">
                <a16:creationId xmlns:a16="http://schemas.microsoft.com/office/drawing/2014/main" id="{3852CDCC-CD39-43BC-9BA4-520AEACDFF71}"/>
              </a:ext>
            </a:extLst>
          </p:cNvPr>
          <p:cNvSpPr/>
          <p:nvPr/>
        </p:nvSpPr>
        <p:spPr>
          <a:xfrm>
            <a:off x="886474" y="3210172"/>
            <a:ext cx="202587" cy="199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348C956D-9068-4178-9D3B-2C29FB50325A}"/>
              </a:ext>
            </a:extLst>
          </p:cNvPr>
          <p:cNvSpPr/>
          <p:nvPr/>
        </p:nvSpPr>
        <p:spPr>
          <a:xfrm>
            <a:off x="2050731" y="4384297"/>
            <a:ext cx="202587" cy="199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F508929-8D0B-4994-97E2-2E1F25307430}"/>
              </a:ext>
            </a:extLst>
          </p:cNvPr>
          <p:cNvSpPr/>
          <p:nvPr/>
        </p:nvSpPr>
        <p:spPr>
          <a:xfrm>
            <a:off x="4396174" y="3483073"/>
            <a:ext cx="202587" cy="199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09777B77-F67E-474B-B290-6CBD504F2F91}"/>
              </a:ext>
            </a:extLst>
          </p:cNvPr>
          <p:cNvSpPr/>
          <p:nvPr/>
        </p:nvSpPr>
        <p:spPr>
          <a:xfrm>
            <a:off x="6512941" y="4343419"/>
            <a:ext cx="202587" cy="199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E8060A4D-D0C8-4BD4-99D3-45492FC90A4C}"/>
              </a:ext>
            </a:extLst>
          </p:cNvPr>
          <p:cNvSpPr/>
          <p:nvPr/>
        </p:nvSpPr>
        <p:spPr>
          <a:xfrm>
            <a:off x="4403835" y="4585578"/>
            <a:ext cx="202587" cy="199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B9DC3E7-DEB2-4F8A-9DFC-AA52B8CA3F52}"/>
              </a:ext>
            </a:extLst>
          </p:cNvPr>
          <p:cNvCxnSpPr>
            <a:cxnSpLocks/>
          </p:cNvCxnSpPr>
          <p:nvPr/>
        </p:nvCxnSpPr>
        <p:spPr>
          <a:xfrm flipV="1">
            <a:off x="987767" y="3464622"/>
            <a:ext cx="0" cy="467044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588824A5-D331-4543-9EE6-9330FDD76B93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2148057" y="3931666"/>
            <a:ext cx="3968" cy="452631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445BBD15-EA0F-40FF-984E-9D7BD21609A3}"/>
              </a:ext>
            </a:extLst>
          </p:cNvPr>
          <p:cNvCxnSpPr>
            <a:cxnSpLocks/>
            <a:stCxn id="27" idx="0"/>
            <a:endCxn id="23" idx="4"/>
          </p:cNvCxnSpPr>
          <p:nvPr/>
        </p:nvCxnSpPr>
        <p:spPr>
          <a:xfrm flipH="1" flipV="1">
            <a:off x="4497468" y="3683016"/>
            <a:ext cx="7661" cy="902562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5C85174C-C1F7-4DE9-B71C-70B08E344FE1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614234" y="3906050"/>
            <a:ext cx="1" cy="437369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ubrik 4">
            <a:extLst>
              <a:ext uri="{FF2B5EF4-FFF2-40B4-BE49-F238E27FC236}">
                <a16:creationId xmlns:a16="http://schemas.microsoft.com/office/drawing/2014/main" id="{B410F631-FF6A-4794-86EE-FD8CEFD7F862}"/>
              </a:ext>
            </a:extLst>
          </p:cNvPr>
          <p:cNvSpPr txBox="1">
            <a:spLocks/>
          </p:cNvSpPr>
          <p:nvPr/>
        </p:nvSpPr>
        <p:spPr>
          <a:xfrm>
            <a:off x="323413" y="481078"/>
            <a:ext cx="10933472" cy="957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l"/>
            <a:r>
              <a:rPr lang="da-DK" sz="5400" dirty="0">
                <a:solidFill>
                  <a:schemeClr val="accent2"/>
                </a:solidFill>
              </a:rPr>
              <a:t>Kom i gang</a:t>
            </a:r>
          </a:p>
        </p:txBody>
      </p:sp>
    </p:spTree>
    <p:extLst>
      <p:ext uri="{BB962C8B-B14F-4D97-AF65-F5344CB8AC3E}">
        <p14:creationId xmlns:p14="http://schemas.microsoft.com/office/powerpoint/2010/main" val="272455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vektorgrafik, hjälm&#10;&#10;Automatiskt genererad beskrivning">
            <a:extLst>
              <a:ext uri="{FF2B5EF4-FFF2-40B4-BE49-F238E27FC236}">
                <a16:creationId xmlns:a16="http://schemas.microsoft.com/office/drawing/2014/main" id="{67B82352-E25F-4D02-B658-6F83ECEECF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410532" y="-77467"/>
            <a:ext cx="7562269" cy="7625113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092F61C1-F0D0-4A3E-BE3B-ACC2B898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og</a:t>
            </a:r>
            <a:r>
              <a:rPr lang="sv-SE" dirty="0"/>
              <a:t> </a:t>
            </a:r>
            <a:r>
              <a:rPr lang="sv-SE" dirty="0" err="1"/>
              <a:t>lykke</a:t>
            </a:r>
            <a:r>
              <a:rPr lang="sv-SE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7676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ech_Sales_Deck_1.0_SWE" id="{8509071E-89D6-3C43-9096-FB54C86D5B63}" vid="{D6F8CC88-2BE2-6B42-80A5-0147B768CC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de56f5-2751-4947-846f-1a3578ad706b" xsi:nil="true"/>
    <TaxKeywordTaxHTField xmlns="f2de56f5-2751-4947-846f-1a3578ad706b">
      <Terms xmlns="http://schemas.microsoft.com/office/infopath/2007/PartnerControls"/>
    </TaxKeywordTaxHTField>
    <MediaLengthInSeconds xmlns="cf8d9e35-2887-4fe8-a775-aeb696f0d6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6DFAD53A6CF448B7E9888ADB6BB1D" ma:contentTypeVersion="7" ma:contentTypeDescription="Create a new document." ma:contentTypeScope="" ma:versionID="47ec22452b9dccbac5957a3d888e4dcc">
  <xsd:schema xmlns:xsd="http://www.w3.org/2001/XMLSchema" xmlns:xs="http://www.w3.org/2001/XMLSchema" xmlns:p="http://schemas.microsoft.com/office/2006/metadata/properties" xmlns:ns2="f2de56f5-2751-4947-846f-1a3578ad706b" xmlns:ns3="cf8d9e35-2887-4fe8-a775-aeb696f0d653" targetNamespace="http://schemas.microsoft.com/office/2006/metadata/properties" ma:root="true" ma:fieldsID="50520604057327f0c27428ddb02d4415" ns2:_="" ns3:_="">
    <xsd:import namespace="f2de56f5-2751-4947-846f-1a3578ad706b"/>
    <xsd:import namespace="cf8d9e35-2887-4fe8-a775-aeb696f0d65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e56f5-2751-4947-846f-1a3578ad706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6322c6a7-0dbb-40e7-8b7e-decc01dda28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c9a4c37-320a-4e3f-b4be-19f8acc77368}" ma:internalName="TaxCatchAll" ma:showField="CatchAllData" ma:web="f2de56f5-2751-4947-846f-1a3578ad7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d9e35-2887-4fe8-a775-aeb696f0d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97650EA-9C65-4FBA-BA2B-B4B447D62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6BC6A-62E7-4B1E-8CB9-B1DE35C6F73A}">
  <ds:schemaRefs>
    <ds:schemaRef ds:uri="a4b272f8-8e38-482b-8df4-407c22eaf845"/>
    <ds:schemaRef ds:uri="e961a2a7-b182-4677-aadb-f63fe472db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55E129-FB32-400E-B224-C645313FA732}"/>
</file>

<file path=customXml/itemProps4.xml><?xml version="1.0" encoding="utf-8"?>
<ds:datastoreItem xmlns:ds="http://schemas.openxmlformats.org/officeDocument/2006/customXml" ds:itemID="{6714CB53-7780-4DB2-8D7F-C62308042628}"/>
</file>

<file path=docProps/app.xml><?xml version="1.0" encoding="utf-8"?>
<Properties xmlns="http://schemas.openxmlformats.org/officeDocument/2006/extended-properties" xmlns:vt="http://schemas.openxmlformats.org/officeDocument/2006/docPropsVTypes">
  <Template>Talentech_Sales_Deck_1.0_SWE</Template>
  <TotalTime>18426</TotalTime>
  <Words>409</Words>
  <Application>Microsoft Office PowerPoint</Application>
  <PresentationFormat>Widescreen</PresentationFormat>
  <Paragraphs>34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Office-tema</vt:lpstr>
      <vt:lpstr>Velkomstinformation Weekli</vt:lpstr>
      <vt:lpstr>PowerPoint-præsentation</vt:lpstr>
      <vt:lpstr>Hvad er Weekli?</vt:lpstr>
      <vt:lpstr>PowerPoint-præsentation</vt:lpstr>
      <vt:lpstr>Anonymitet er et must</vt:lpstr>
      <vt:lpstr>PowerPoint-præsentation</vt:lpstr>
      <vt:lpstr>PowerPoint-præsentation</vt:lpstr>
      <vt:lpstr>PowerPoint-præsentation</vt:lpstr>
      <vt:lpstr>Held og lykke!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Implementationsbeskrivning</dc:title>
  <dc:creator>Carolina Asp</dc:creator>
  <cp:lastModifiedBy>Mikkel Husen</cp:lastModifiedBy>
  <cp:revision>11</cp:revision>
  <dcterms:created xsi:type="dcterms:W3CDTF">2020-10-09T08:09:29Z</dcterms:created>
  <dcterms:modified xsi:type="dcterms:W3CDTF">2022-04-05T13:23:54Z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0x010100DA66DFAD53A6CF448B7E9888ADB6BB1D</vt:lpwstr>
  </property>
  <property fmtid="{D5CDD505-2E9C-101B-9397-08002B2CF9AE}" pid="3" name="_dlc_DocIdItemGuid">
    <vt:lpwstr>01dba1ce-2ef0-4b15-9783-eab3d6a43a42</vt:lpwstr>
  </property>
  <property fmtid="{D5CDD505-2E9C-101B-9397-08002B2CF9AE}" pid="4" name="Order">
    <vt:r8>221072300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_dlc_DocId">
    <vt:lpwstr>3AT7CKH7422A-2102554853-2210723</vt:lpwstr>
  </property>
  <property fmtid="{D5CDD505-2E9C-101B-9397-08002B2CF9AE}" pid="9" name="TriggerFlowInfo">
    <vt:lpwstr/>
  </property>
  <property fmtid="{D5CDD505-2E9C-101B-9397-08002B2CF9AE}" pid="10" name="Cleanedup">
    <vt:bool>false</vt:bool>
  </property>
  <property fmtid="{D5CDD505-2E9C-101B-9397-08002B2CF9AE}" pid="11" name="_dlc_DocIdUrl">
    <vt:lpwstr>https://talentech1.sharepoint.com/_layouts/15/DocIdRedir.aspx?ID=3AT7CKH7422A-2102554853-2210723, 3AT7CKH7422A-2102554853-2210723</vt:lpwstr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TaxKeyword">
    <vt:lpwstr/>
  </property>
</Properties>
</file>